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81" r:id="rId4"/>
    <p:sldId id="258" r:id="rId5"/>
    <p:sldId id="264" r:id="rId6"/>
    <p:sldId id="262" r:id="rId7"/>
    <p:sldId id="265" r:id="rId8"/>
    <p:sldId id="282" r:id="rId9"/>
    <p:sldId id="283" r:id="rId10"/>
    <p:sldId id="285" r:id="rId11"/>
    <p:sldId id="284" r:id="rId12"/>
    <p:sldId id="287" r:id="rId13"/>
    <p:sldId id="286" r:id="rId14"/>
    <p:sldId id="268" r:id="rId15"/>
    <p:sldId id="291" r:id="rId16"/>
    <p:sldId id="290" r:id="rId17"/>
    <p:sldId id="269" r:id="rId18"/>
    <p:sldId id="288" r:id="rId19"/>
    <p:sldId id="292" r:id="rId20"/>
    <p:sldId id="294" r:id="rId21"/>
    <p:sldId id="295" r:id="rId22"/>
    <p:sldId id="272" r:id="rId23"/>
    <p:sldId id="274" r:id="rId24"/>
    <p:sldId id="293" r:id="rId25"/>
    <p:sldId id="296" r:id="rId26"/>
    <p:sldId id="297" r:id="rId27"/>
    <p:sldId id="278" r:id="rId28"/>
    <p:sldId id="279" r:id="rId29"/>
    <p:sldId id="298" r:id="rId30"/>
    <p:sldId id="259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11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BF9A30-7848-5D43-A8CA-B54AF3A4B603}" type="datetimeFigureOut">
              <a:rPr lang="en-US" smtClean="0"/>
              <a:t>16/05/15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3421DF-0401-884B-B836-20DB68671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36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42FF644-37E1-E14B-9C4D-69A6BF98342D}" type="slidenum">
              <a:rPr lang="it-IT" sz="1200"/>
              <a:pPr/>
              <a:t>5</a:t>
            </a:fld>
            <a:endParaRPr lang="it-IT" sz="1200"/>
          </a:p>
        </p:txBody>
      </p:sp>
      <p:sp>
        <p:nvSpPr>
          <p:cNvPr id="7475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B95D27E3-1D1F-064E-BBBF-BA650A0355A0}" type="slidenum">
              <a:rPr lang="it-IT" sz="1200"/>
              <a:pPr algn="r"/>
              <a:t>5</a:t>
            </a:fld>
            <a:endParaRPr lang="it-IT" sz="1200"/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D61345E-FA4E-F748-9BDA-B3797C3F294E}" type="slidenum">
              <a:rPr lang="it-IT" sz="1200"/>
              <a:pPr/>
              <a:t>21</a:t>
            </a:fld>
            <a:endParaRPr lang="it-IT" sz="1200"/>
          </a:p>
        </p:txBody>
      </p:sp>
      <p:sp>
        <p:nvSpPr>
          <p:cNvPr id="7987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785844A-005E-9646-ACA6-AB37FCDEE97D}" type="slidenum">
              <a:rPr lang="it-IT" sz="1200"/>
              <a:pPr algn="r"/>
              <a:t>21</a:t>
            </a:fld>
            <a:endParaRPr lang="it-IT" sz="1200"/>
          </a:p>
        </p:txBody>
      </p:sp>
      <p:sp>
        <p:nvSpPr>
          <p:cNvPr id="79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4DA7A82-F6BB-1447-B912-4AA13B993A7B}" type="slidenum">
              <a:rPr lang="it-IT" sz="1200"/>
              <a:pPr/>
              <a:t>22</a:t>
            </a:fld>
            <a:endParaRPr lang="it-IT" sz="1200"/>
          </a:p>
        </p:txBody>
      </p:sp>
      <p:sp>
        <p:nvSpPr>
          <p:cNvPr id="8294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8B9945C3-4D6E-4540-AC5B-3058240ED2DA}" type="slidenum">
              <a:rPr lang="it-IT" sz="1200"/>
              <a:pPr algn="r"/>
              <a:t>22</a:t>
            </a:fld>
            <a:endParaRPr lang="it-IT" sz="1200"/>
          </a:p>
        </p:txBody>
      </p:sp>
      <p:sp>
        <p:nvSpPr>
          <p:cNvPr id="829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C22DC5A-346A-0F47-9734-4EDF72B6027E}" type="slidenum">
              <a:rPr lang="it-IT" sz="1200"/>
              <a:pPr/>
              <a:t>23</a:t>
            </a:fld>
            <a:endParaRPr lang="it-IT" sz="1200"/>
          </a:p>
        </p:txBody>
      </p:sp>
      <p:sp>
        <p:nvSpPr>
          <p:cNvPr id="8499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477F5250-F027-E240-B281-808C566F5844}" type="slidenum">
              <a:rPr lang="it-IT" sz="1200"/>
              <a:pPr algn="r"/>
              <a:t>23</a:t>
            </a:fld>
            <a:endParaRPr lang="it-IT" sz="1200"/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BA2A8D5-AA40-2140-B6F2-C231EA3C896E}" type="slidenum">
              <a:rPr lang="it-IT" sz="1200"/>
              <a:pPr/>
              <a:t>24</a:t>
            </a:fld>
            <a:endParaRPr lang="it-IT" sz="1200"/>
          </a:p>
        </p:txBody>
      </p:sp>
      <p:sp>
        <p:nvSpPr>
          <p:cNvPr id="7577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0520E01-3ED9-D04A-B8A2-8CE121C58260}" type="slidenum">
              <a:rPr lang="it-IT" sz="1200"/>
              <a:pPr algn="r"/>
              <a:t>24</a:t>
            </a:fld>
            <a:endParaRPr lang="it-IT" sz="1200"/>
          </a:p>
        </p:txBody>
      </p:sp>
      <p:sp>
        <p:nvSpPr>
          <p:cNvPr id="757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42FF644-37E1-E14B-9C4D-69A6BF98342D}" type="slidenum">
              <a:rPr lang="it-IT" sz="1200"/>
              <a:pPr/>
              <a:t>26</a:t>
            </a:fld>
            <a:endParaRPr lang="it-IT" sz="1200"/>
          </a:p>
        </p:txBody>
      </p:sp>
      <p:sp>
        <p:nvSpPr>
          <p:cNvPr id="7475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B95D27E3-1D1F-064E-BBBF-BA650A0355A0}" type="slidenum">
              <a:rPr lang="it-IT" sz="1200"/>
              <a:pPr algn="r"/>
              <a:t>26</a:t>
            </a:fld>
            <a:endParaRPr lang="it-IT" sz="1200"/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27E0C57-50A7-934F-A6A2-421674514BDE}" type="slidenum">
              <a:rPr lang="it-IT" sz="1200"/>
              <a:pPr/>
              <a:t>27</a:t>
            </a:fld>
            <a:endParaRPr lang="it-IT" sz="1200"/>
          </a:p>
        </p:txBody>
      </p:sp>
      <p:sp>
        <p:nvSpPr>
          <p:cNvPr id="8909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87751E92-F3D6-5C43-A02B-B2C43EDCD625}" type="slidenum">
              <a:rPr lang="it-IT" sz="1200"/>
              <a:pPr algn="r"/>
              <a:t>27</a:t>
            </a:fld>
            <a:endParaRPr lang="it-IT" sz="1200"/>
          </a:p>
        </p:txBody>
      </p:sp>
      <p:sp>
        <p:nvSpPr>
          <p:cNvPr id="89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325B179-9EF5-4F47-99F3-8A8DF1D1F45D}" type="slidenum">
              <a:rPr lang="it-IT" sz="1200"/>
              <a:pPr/>
              <a:t>28</a:t>
            </a:fld>
            <a:endParaRPr lang="it-IT" sz="1200"/>
          </a:p>
        </p:txBody>
      </p:sp>
      <p:sp>
        <p:nvSpPr>
          <p:cNvPr id="9011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524A6ECE-75BA-BE43-A281-5AC9984DC312}" type="slidenum">
              <a:rPr lang="it-IT" sz="1200"/>
              <a:pPr algn="r"/>
              <a:t>28</a:t>
            </a:fld>
            <a:endParaRPr lang="it-IT" sz="1200"/>
          </a:p>
        </p:txBody>
      </p:sp>
      <p:sp>
        <p:nvSpPr>
          <p:cNvPr id="901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BA2A8D5-AA40-2140-B6F2-C231EA3C896E}" type="slidenum">
              <a:rPr lang="it-IT" sz="1200"/>
              <a:pPr/>
              <a:t>7</a:t>
            </a:fld>
            <a:endParaRPr lang="it-IT" sz="1200"/>
          </a:p>
        </p:txBody>
      </p:sp>
      <p:sp>
        <p:nvSpPr>
          <p:cNvPr id="7577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0520E01-3ED9-D04A-B8A2-8CE121C58260}" type="slidenum">
              <a:rPr lang="it-IT" sz="1200"/>
              <a:pPr algn="r"/>
              <a:t>7</a:t>
            </a:fld>
            <a:endParaRPr lang="it-IT" sz="1200"/>
          </a:p>
        </p:txBody>
      </p:sp>
      <p:sp>
        <p:nvSpPr>
          <p:cNvPr id="757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BA2A8D5-AA40-2140-B6F2-C231EA3C896E}" type="slidenum">
              <a:rPr lang="it-IT" sz="1200"/>
              <a:pPr/>
              <a:t>8</a:t>
            </a:fld>
            <a:endParaRPr lang="it-IT" sz="1200"/>
          </a:p>
        </p:txBody>
      </p:sp>
      <p:sp>
        <p:nvSpPr>
          <p:cNvPr id="7577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0520E01-3ED9-D04A-B8A2-8CE121C58260}" type="slidenum">
              <a:rPr lang="it-IT" sz="1200"/>
              <a:pPr algn="r"/>
              <a:t>8</a:t>
            </a:fld>
            <a:endParaRPr lang="it-IT" sz="1200"/>
          </a:p>
        </p:txBody>
      </p:sp>
      <p:sp>
        <p:nvSpPr>
          <p:cNvPr id="757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A518C6C-CDCE-7E47-8697-205153EF37AA}" type="slidenum">
              <a:rPr lang="it-IT" sz="1200"/>
              <a:pPr/>
              <a:t>14</a:t>
            </a:fld>
            <a:endParaRPr lang="it-IT" sz="1200"/>
          </a:p>
        </p:txBody>
      </p:sp>
      <p:sp>
        <p:nvSpPr>
          <p:cNvPr id="7885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E573030-72D8-214F-B0EB-DC0DFDEAD473}" type="slidenum">
              <a:rPr lang="it-IT" sz="1200"/>
              <a:pPr algn="r"/>
              <a:t>14</a:t>
            </a:fld>
            <a:endParaRPr lang="it-IT" sz="1200"/>
          </a:p>
        </p:txBody>
      </p:sp>
      <p:sp>
        <p:nvSpPr>
          <p:cNvPr id="788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BA2A8D5-AA40-2140-B6F2-C231EA3C896E}" type="slidenum">
              <a:rPr lang="it-IT" sz="1200"/>
              <a:pPr/>
              <a:t>16</a:t>
            </a:fld>
            <a:endParaRPr lang="it-IT" sz="1200"/>
          </a:p>
        </p:txBody>
      </p:sp>
      <p:sp>
        <p:nvSpPr>
          <p:cNvPr id="7577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0520E01-3ED9-D04A-B8A2-8CE121C58260}" type="slidenum">
              <a:rPr lang="it-IT" sz="1200"/>
              <a:pPr algn="r"/>
              <a:t>16</a:t>
            </a:fld>
            <a:endParaRPr lang="it-IT" sz="1200"/>
          </a:p>
        </p:txBody>
      </p:sp>
      <p:sp>
        <p:nvSpPr>
          <p:cNvPr id="757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D61345E-FA4E-F748-9BDA-B3797C3F294E}" type="slidenum">
              <a:rPr lang="it-IT" sz="1200"/>
              <a:pPr/>
              <a:t>17</a:t>
            </a:fld>
            <a:endParaRPr lang="it-IT" sz="1200"/>
          </a:p>
        </p:txBody>
      </p:sp>
      <p:sp>
        <p:nvSpPr>
          <p:cNvPr id="7987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785844A-005E-9646-ACA6-AB37FCDEE97D}" type="slidenum">
              <a:rPr lang="it-IT" sz="1200"/>
              <a:pPr algn="r"/>
              <a:t>17</a:t>
            </a:fld>
            <a:endParaRPr lang="it-IT" sz="1200"/>
          </a:p>
        </p:txBody>
      </p:sp>
      <p:sp>
        <p:nvSpPr>
          <p:cNvPr id="79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D61345E-FA4E-F748-9BDA-B3797C3F294E}" type="slidenum">
              <a:rPr lang="it-IT" sz="1200"/>
              <a:pPr/>
              <a:t>18</a:t>
            </a:fld>
            <a:endParaRPr lang="it-IT" sz="1200"/>
          </a:p>
        </p:txBody>
      </p:sp>
      <p:sp>
        <p:nvSpPr>
          <p:cNvPr id="7987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785844A-005E-9646-ACA6-AB37FCDEE97D}" type="slidenum">
              <a:rPr lang="it-IT" sz="1200"/>
              <a:pPr algn="r"/>
              <a:t>18</a:t>
            </a:fld>
            <a:endParaRPr lang="it-IT" sz="1200"/>
          </a:p>
        </p:txBody>
      </p:sp>
      <p:sp>
        <p:nvSpPr>
          <p:cNvPr id="79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D61345E-FA4E-F748-9BDA-B3797C3F294E}" type="slidenum">
              <a:rPr lang="it-IT" sz="1200"/>
              <a:pPr/>
              <a:t>19</a:t>
            </a:fld>
            <a:endParaRPr lang="it-IT" sz="1200"/>
          </a:p>
        </p:txBody>
      </p:sp>
      <p:sp>
        <p:nvSpPr>
          <p:cNvPr id="7987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785844A-005E-9646-ACA6-AB37FCDEE97D}" type="slidenum">
              <a:rPr lang="it-IT" sz="1200"/>
              <a:pPr algn="r"/>
              <a:t>19</a:t>
            </a:fld>
            <a:endParaRPr lang="it-IT" sz="1200"/>
          </a:p>
        </p:txBody>
      </p:sp>
      <p:sp>
        <p:nvSpPr>
          <p:cNvPr id="79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D61345E-FA4E-F748-9BDA-B3797C3F294E}" type="slidenum">
              <a:rPr lang="it-IT" sz="1200"/>
              <a:pPr/>
              <a:t>20</a:t>
            </a:fld>
            <a:endParaRPr lang="it-IT" sz="1200"/>
          </a:p>
        </p:txBody>
      </p:sp>
      <p:sp>
        <p:nvSpPr>
          <p:cNvPr id="7987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785844A-005E-9646-ACA6-AB37FCDEE97D}" type="slidenum">
              <a:rPr lang="it-IT" sz="1200"/>
              <a:pPr algn="r"/>
              <a:t>20</a:t>
            </a:fld>
            <a:endParaRPr lang="it-IT" sz="1200"/>
          </a:p>
        </p:txBody>
      </p:sp>
      <p:sp>
        <p:nvSpPr>
          <p:cNvPr id="79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May 16,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3AA4-67BE-44F7-809A-3582401494AF}" type="datetime4">
              <a:rPr lang="en-US" smtClean="0"/>
              <a:pPr/>
              <a:t>May 16,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2EEB-1769-4776-AD69-E7C1260563EB}" type="datetime4">
              <a:rPr lang="en-US" smtClean="0"/>
              <a:pPr/>
              <a:t>May 16,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B8AF-C16A-4836-A92D-61834B5F0BA5}" type="datetime4">
              <a:rPr lang="en-US" smtClean="0"/>
              <a:pPr/>
              <a:t>May 16,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2193-4505-4A75-99BB-880C6989A757}" type="datetime4">
              <a:rPr lang="en-US" smtClean="0"/>
              <a:pPr/>
              <a:t>May 16,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18F4-33C3-445B-924C-31108C51719C}" type="datetime4">
              <a:rPr lang="en-US" smtClean="0"/>
              <a:pPr/>
              <a:t>May 16,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543A-E259-478F-9E0D-57BA40E442B7}" type="datetime4">
              <a:rPr lang="en-US" smtClean="0"/>
              <a:pPr/>
              <a:t>May 16,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012D-77A1-44B0-BB26-329BA1EE55C9}" type="datetime4">
              <a:rPr lang="en-US" smtClean="0"/>
              <a:pPr/>
              <a:t>May 16,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7499E-3031-413E-B01E-B94970708CAA}" type="datetime4">
              <a:rPr lang="en-US" smtClean="0"/>
              <a:pPr/>
              <a:t>May 16,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EAB0C-2220-4D0E-A0DD-DB7FA0F742F4}" type="datetime4">
              <a:rPr lang="en-US" smtClean="0"/>
              <a:pPr/>
              <a:t>May 16,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16D63-31BF-4B94-B6C5-E20B2C63F515}" type="datetime4">
              <a:rPr lang="en-US" smtClean="0"/>
              <a:pPr/>
              <a:t>May 16,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2B1B13E-D5AF-485E-81A1-82A140076526}" type="datetime4">
              <a:rPr lang="en-US" smtClean="0"/>
              <a:pPr/>
              <a:t>May 16,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book.scuola.zanichelli.it/lupiagloboblu/volume-minerali-e-rocce-vulcani-terremoti/la-crosta-terrestre-minerali-e-rocce/le-rocce%2327" TargetMode="External"/><Relationship Id="rId3" Type="http://schemas.openxmlformats.org/officeDocument/2006/relationships/hyperlink" Target="https://www.youtube.com/watch?v=pm6cCg_Do6k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rocce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 </a:t>
            </a:r>
            <a:r>
              <a:rPr lang="en-US" dirty="0" err="1" smtClean="0"/>
              <a:t>sono</a:t>
            </a:r>
            <a:r>
              <a:rPr lang="en-US" dirty="0" smtClean="0"/>
              <a:t> e come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sono</a:t>
            </a:r>
            <a:r>
              <a:rPr lang="en-US" dirty="0" smtClean="0"/>
              <a:t> originate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348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Formazioni</a:t>
            </a:r>
            <a:r>
              <a:rPr lang="en-US" dirty="0" smtClean="0"/>
              <a:t> </a:t>
            </a:r>
            <a:r>
              <a:rPr lang="en-US" dirty="0" err="1" smtClean="0"/>
              <a:t>rocciose</a:t>
            </a:r>
            <a:r>
              <a:rPr lang="en-US" dirty="0" smtClean="0"/>
              <a:t> </a:t>
            </a:r>
            <a:r>
              <a:rPr lang="en-US" dirty="0" err="1" smtClean="0"/>
              <a:t>magmatiche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8316" y="1283368"/>
            <a:ext cx="1991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Affioramento</a:t>
            </a:r>
            <a:r>
              <a:rPr lang="en-US" dirty="0" smtClean="0"/>
              <a:t> di </a:t>
            </a:r>
            <a:r>
              <a:rPr lang="en-US" dirty="0" err="1" smtClean="0"/>
              <a:t>ossidiana</a:t>
            </a:r>
            <a:r>
              <a:rPr lang="en-US" dirty="0" smtClean="0"/>
              <a:t> a Lipari</a:t>
            </a:r>
            <a:endParaRPr lang="en-US" dirty="0"/>
          </a:p>
        </p:txBody>
      </p:sp>
      <p:pic>
        <p:nvPicPr>
          <p:cNvPr id="6" name="Content Placeholder 5" descr="Screen Shot 2015-05-16 at 19.03.11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693"/>
          <a:stretch/>
        </p:blipFill>
        <p:spPr/>
      </p:pic>
    </p:spTree>
    <p:extLst>
      <p:ext uri="{BB962C8B-B14F-4D97-AF65-F5344CB8AC3E}">
        <p14:creationId xmlns:p14="http://schemas.microsoft.com/office/powerpoint/2010/main" val="1482069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Diversi</a:t>
            </a:r>
            <a:r>
              <a:rPr lang="en-US" dirty="0" smtClean="0"/>
              <a:t> </a:t>
            </a:r>
            <a:r>
              <a:rPr lang="en-US" dirty="0" err="1" smtClean="0"/>
              <a:t>magmi</a:t>
            </a:r>
            <a:r>
              <a:rPr lang="en-US" dirty="0" smtClean="0"/>
              <a:t> diverse </a:t>
            </a:r>
            <a:r>
              <a:rPr lang="en-US" dirty="0" err="1" smtClean="0"/>
              <a:t>rocce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3979372"/>
          </a:xfrm>
        </p:spPr>
        <p:txBody>
          <a:bodyPr>
            <a:normAutofit/>
          </a:bodyPr>
          <a:lstStyle/>
          <a:p>
            <a:r>
              <a:rPr lang="it-IT" sz="2000" b="0" dirty="0"/>
              <a:t>Da un punto di vista chimico, </a:t>
            </a:r>
            <a:r>
              <a:rPr lang="it-IT" sz="2000" dirty="0"/>
              <a:t>i minerali che compongono le rocce magmatiche </a:t>
            </a:r>
            <a:r>
              <a:rPr lang="it-IT" sz="2000" dirty="0" smtClean="0"/>
              <a:t>sono silicati</a:t>
            </a:r>
            <a:r>
              <a:rPr lang="it-IT" sz="2000" b="0" dirty="0" smtClean="0"/>
              <a:t> con aggiunta di altri minerali e possiamo raggrupparli così: </a:t>
            </a:r>
            <a:endParaRPr lang="it-IT" sz="2000" b="0" dirty="0"/>
          </a:p>
          <a:p>
            <a:r>
              <a:rPr lang="it-IT" sz="2000" dirty="0" smtClean="0"/>
              <a:t>Rocce </a:t>
            </a:r>
            <a:r>
              <a:rPr lang="it-IT" sz="2000" dirty="0"/>
              <a:t>acide</a:t>
            </a:r>
            <a:r>
              <a:rPr lang="it-IT" sz="2000" b="0" dirty="0"/>
              <a:t>: rocce con un contenuto di silice superiore o uguale al 63% </a:t>
            </a:r>
            <a:r>
              <a:rPr lang="it-IT" sz="2000" b="0" dirty="0" smtClean="0"/>
              <a:t>(spesso insieme al silicio c’è alluminio, </a:t>
            </a:r>
            <a:r>
              <a:rPr lang="it-IT" sz="2000" dirty="0" smtClean="0"/>
              <a:t>Rocce</a:t>
            </a:r>
            <a:r>
              <a:rPr lang="it-IT" sz="2000" b="0" dirty="0" smtClean="0"/>
              <a:t> </a:t>
            </a:r>
            <a:r>
              <a:rPr lang="it-IT" sz="2000" dirty="0" err="1" smtClean="0"/>
              <a:t>SiAliche</a:t>
            </a:r>
            <a:r>
              <a:rPr lang="it-IT" sz="2000" b="0" dirty="0" smtClean="0"/>
              <a:t>)</a:t>
            </a:r>
          </a:p>
          <a:p>
            <a:r>
              <a:rPr lang="it-IT" sz="2000" b="0" dirty="0" smtClean="0"/>
              <a:t>Rocce </a:t>
            </a:r>
            <a:r>
              <a:rPr lang="it-IT" sz="2000" b="0" dirty="0"/>
              <a:t>intermedie: rocce con un contenuto di silice tra 52% e 63% </a:t>
            </a:r>
            <a:endParaRPr lang="it-IT" sz="2000" b="0" dirty="0" smtClean="0"/>
          </a:p>
          <a:p>
            <a:r>
              <a:rPr lang="it-IT" sz="2000" dirty="0" smtClean="0"/>
              <a:t>Rocce </a:t>
            </a:r>
            <a:r>
              <a:rPr lang="it-IT" sz="2000" dirty="0"/>
              <a:t>basiche</a:t>
            </a:r>
            <a:r>
              <a:rPr lang="it-IT" sz="2000" b="0" dirty="0"/>
              <a:t>: rocce con un contenuto di silice tra 45% e 52</a:t>
            </a:r>
            <a:r>
              <a:rPr lang="it-IT" sz="2000" b="0" dirty="0" smtClean="0"/>
              <a:t>% (nel restante 50% c’è molto ferro e magnesio, </a:t>
            </a:r>
            <a:r>
              <a:rPr lang="it-IT" sz="2000" dirty="0" smtClean="0"/>
              <a:t>Rocce Femiche</a:t>
            </a:r>
            <a:r>
              <a:rPr lang="it-IT" sz="2000" b="0" dirty="0" smtClean="0"/>
              <a:t>) </a:t>
            </a:r>
          </a:p>
          <a:p>
            <a:r>
              <a:rPr lang="it-IT" sz="2000" b="0" dirty="0" smtClean="0"/>
              <a:t>Rocce </a:t>
            </a:r>
            <a:r>
              <a:rPr lang="it-IT" sz="2000" b="0" dirty="0"/>
              <a:t>ultrabasiche: rocce con un contenuto di silice inferiore al 45</a:t>
            </a:r>
            <a:r>
              <a:rPr lang="it-IT" sz="2000" b="0" dirty="0" smtClean="0"/>
              <a:t>%</a:t>
            </a:r>
          </a:p>
          <a:p>
            <a:r>
              <a:rPr lang="en-US" sz="2000" b="0" dirty="0" smtClean="0"/>
              <a:t>Q</a:t>
            </a:r>
            <a:r>
              <a:rPr lang="it-IT" sz="2000" b="0" dirty="0" err="1" smtClean="0"/>
              <a:t>uesto</a:t>
            </a:r>
            <a:r>
              <a:rPr lang="it-IT" sz="2000" b="0" dirty="0" smtClean="0"/>
              <a:t> </a:t>
            </a:r>
            <a:r>
              <a:rPr lang="it-IT" sz="2000" dirty="0" smtClean="0"/>
              <a:t>diverso contenuto in silice è legato alla provenienza del magma che ha dato origine a queste rocce </a:t>
            </a:r>
          </a:p>
        </p:txBody>
      </p:sp>
    </p:spTree>
    <p:extLst>
      <p:ext uri="{BB962C8B-B14F-4D97-AF65-F5344CB8AC3E}">
        <p14:creationId xmlns:p14="http://schemas.microsoft.com/office/powerpoint/2010/main" val="3109521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Diversi</a:t>
            </a:r>
            <a:r>
              <a:rPr lang="en-US" dirty="0" smtClean="0"/>
              <a:t> </a:t>
            </a:r>
            <a:r>
              <a:rPr lang="en-US" dirty="0" err="1" smtClean="0"/>
              <a:t>magmi</a:t>
            </a:r>
            <a:r>
              <a:rPr lang="en-US" dirty="0" smtClean="0"/>
              <a:t> diverse </a:t>
            </a:r>
            <a:r>
              <a:rPr lang="en-US" dirty="0" err="1" smtClean="0"/>
              <a:t>rocce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953579"/>
            <a:ext cx="7520940" cy="4393793"/>
          </a:xfrm>
        </p:spPr>
        <p:txBody>
          <a:bodyPr>
            <a:normAutofit fontScale="85000" lnSpcReduction="20000"/>
          </a:bodyPr>
          <a:lstStyle/>
          <a:p>
            <a:pPr>
              <a:buFont typeface="Arial"/>
              <a:buChar char="•"/>
            </a:pPr>
            <a:r>
              <a:rPr lang="it-IT" sz="2000" dirty="0"/>
              <a:t>Magmi </a:t>
            </a:r>
            <a:r>
              <a:rPr lang="it-IT" sz="2000" dirty="0" smtClean="0"/>
              <a:t>primari </a:t>
            </a:r>
            <a:r>
              <a:rPr lang="it-IT" sz="2000" b="0" dirty="0" smtClean="0"/>
              <a:t>si </a:t>
            </a:r>
            <a:r>
              <a:rPr lang="it-IT" sz="2000" b="0" dirty="0" smtClean="0"/>
              <a:t>formano </a:t>
            </a:r>
            <a:r>
              <a:rPr lang="it-IT" sz="2000" b="0" dirty="0" smtClean="0"/>
              <a:t>per fusione parziale del </a:t>
            </a:r>
            <a:r>
              <a:rPr lang="it-IT" sz="2000" dirty="0" smtClean="0"/>
              <a:t>mantello terrestre</a:t>
            </a:r>
            <a:r>
              <a:rPr lang="it-IT" sz="2000" b="0" dirty="0" smtClean="0"/>
              <a:t>. La </a:t>
            </a:r>
            <a:r>
              <a:rPr lang="it-IT" sz="2000" b="0" dirty="0"/>
              <a:t>roccia madre che entra in fusione parziale è una roccia </a:t>
            </a:r>
            <a:r>
              <a:rPr lang="it-IT" sz="2000" b="0" dirty="0" err="1"/>
              <a:t>ultrafemica</a:t>
            </a:r>
            <a:r>
              <a:rPr lang="it-IT" sz="2000" b="0" dirty="0"/>
              <a:t>, una peridotite caratterizzata da una composizione impoverita in silice. Questo magma è caratterizzato da contenuto </a:t>
            </a:r>
            <a:r>
              <a:rPr lang="it-IT" sz="2000" dirty="0"/>
              <a:t>di silice attorno al 50% </a:t>
            </a:r>
            <a:r>
              <a:rPr lang="it-IT" sz="2000" b="0" dirty="0"/>
              <a:t>in peso (è un valore basso per una roccia), povero di acqua e gas, è fluido e pertanto veloce nell'attraversare la crosta terrestre e da esso deriva la </a:t>
            </a:r>
            <a:r>
              <a:rPr lang="it-IT" sz="2000" dirty="0"/>
              <a:t>lava basica</a:t>
            </a:r>
            <a:r>
              <a:rPr lang="it-IT" sz="2000" b="0" dirty="0"/>
              <a:t>. L'elevata velocità di risalita di questi magmi impedisce il loro raffreddamento quindi la temperatura al momento dell'eruzione può aggirarsi anche attorno ai 1200 °C.</a:t>
            </a:r>
          </a:p>
          <a:p>
            <a:pPr>
              <a:buFont typeface="Arial"/>
              <a:buChar char="•"/>
            </a:pPr>
            <a:r>
              <a:rPr lang="it-IT" sz="2000" dirty="0"/>
              <a:t>Magmi secondari o acidi </a:t>
            </a:r>
            <a:r>
              <a:rPr lang="it-IT" sz="2000" b="0" dirty="0" smtClean="0"/>
              <a:t>si </a:t>
            </a:r>
            <a:r>
              <a:rPr lang="it-IT" sz="2000" b="0" dirty="0"/>
              <a:t>formano </a:t>
            </a:r>
            <a:r>
              <a:rPr lang="it-IT" sz="2000" b="0" dirty="0" smtClean="0"/>
              <a:t>dalla fusione di parti della </a:t>
            </a:r>
            <a:r>
              <a:rPr lang="it-IT" sz="2000" dirty="0" smtClean="0"/>
              <a:t>crosta terrestre</a:t>
            </a:r>
            <a:r>
              <a:rPr lang="it-IT" sz="2000" b="0" dirty="0" smtClean="0"/>
              <a:t>. La </a:t>
            </a:r>
            <a:r>
              <a:rPr lang="it-IT" sz="2000" b="0" dirty="0"/>
              <a:t>roccia che viene fusa però è di composizione acida, arricchita cioè in silice. Magmi acidi si formano anche per differenziazione magmatica in seguito a cristallizzazione frazionata: per la lenta risalita e il raffreddamento progressivo di un magma basico che perde via via i minerali più femici, come l'olivina. </a:t>
            </a:r>
            <a:r>
              <a:rPr lang="it-IT" sz="2000" dirty="0"/>
              <a:t>Sono magmi ricchi di silicio e spesso di acqua</a:t>
            </a:r>
            <a:r>
              <a:rPr lang="it-IT" sz="2000" b="0" dirty="0"/>
              <a:t>. Di conseguenza, risultano particolarmente viscosi e tendono a solidificare all'interno della crosta terrestre formando un plutone. Raggiungono raramente la superficie terrestre e quando ciò accade, avviene in modo violento ed esplosivo.</a:t>
            </a:r>
            <a:endParaRPr lang="it-IT" sz="2000" b="0" dirty="0" smtClean="0"/>
          </a:p>
        </p:txBody>
      </p:sp>
    </p:spTree>
    <p:extLst>
      <p:ext uri="{BB962C8B-B14F-4D97-AF65-F5344CB8AC3E}">
        <p14:creationId xmlns:p14="http://schemas.microsoft.com/office/powerpoint/2010/main" val="275403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Diversi</a:t>
            </a:r>
            <a:r>
              <a:rPr lang="en-US" dirty="0" smtClean="0"/>
              <a:t> </a:t>
            </a:r>
            <a:r>
              <a:rPr lang="en-US" dirty="0" err="1" smtClean="0"/>
              <a:t>magmi</a:t>
            </a:r>
            <a:r>
              <a:rPr lang="en-US" dirty="0" smtClean="0"/>
              <a:t> diverse </a:t>
            </a:r>
            <a:r>
              <a:rPr lang="en-US" dirty="0" err="1" smtClean="0"/>
              <a:t>rocce</a:t>
            </a:r>
            <a:endParaRPr lang="en-US" dirty="0"/>
          </a:p>
        </p:txBody>
      </p:sp>
      <p:pic>
        <p:nvPicPr>
          <p:cNvPr id="4" name="Picture 3" descr="Screen Shot 2015-05-16 at 19.21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9144000" cy="678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24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egnaposto piè di pagina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800"/>
              <a:t>Lupia Palmieri, Parotto, </a:t>
            </a:r>
            <a:r>
              <a:rPr lang="it-IT" sz="800" i="1"/>
              <a:t>Osservare e capire la Terra</a:t>
            </a:r>
            <a:r>
              <a:rPr lang="it-IT" sz="800"/>
              <a:t>  © Zanichelli editore 2010</a:t>
            </a:r>
            <a:endParaRPr lang="it-IT">
              <a:latin typeface="Times New Roman" charset="0"/>
            </a:endParaRPr>
          </a:p>
          <a:p>
            <a:r>
              <a:rPr lang="it-IT" sz="800"/>
              <a:t> </a:t>
            </a:r>
          </a:p>
        </p:txBody>
      </p:sp>
      <p:sp>
        <p:nvSpPr>
          <p:cNvPr id="32771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369888" y="153736"/>
            <a:ext cx="3827796" cy="1570789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Arial" charset="0"/>
                <a:cs typeface="ＭＳ Ｐゴシック" charset="0"/>
              </a:rPr>
              <a:t>I</a:t>
            </a:r>
            <a:r>
              <a:rPr lang="it-IT" sz="2400" dirty="0" smtClean="0">
                <a:latin typeface="Arial" charset="0"/>
                <a:cs typeface="ＭＳ Ｐゴシック" charset="0"/>
              </a:rPr>
              <a:t>l processo sedimentario</a:t>
            </a:r>
            <a:endParaRPr lang="it-IT" dirty="0">
              <a:latin typeface="Arial" charset="0"/>
              <a:cs typeface="ＭＳ Ｐゴシック" charset="0"/>
            </a:endParaRPr>
          </a:p>
        </p:txBody>
      </p:sp>
      <p:pic>
        <p:nvPicPr>
          <p:cNvPr id="32772" name="Picture 5" descr="ppt_02_01_02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263" y="53472"/>
            <a:ext cx="4737100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250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Rocce</a:t>
            </a:r>
            <a:r>
              <a:rPr lang="en-US" dirty="0" smtClean="0"/>
              <a:t> </a:t>
            </a:r>
            <a:r>
              <a:rPr lang="en-US" dirty="0" err="1" smtClean="0"/>
              <a:t>sedimentarie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44509" y="2492409"/>
            <a:ext cx="2171566" cy="548640"/>
          </a:xfrm>
        </p:spPr>
        <p:txBody>
          <a:bodyPr/>
          <a:lstStyle/>
          <a:p>
            <a:r>
              <a:rPr lang="en-US" dirty="0" smtClean="0"/>
              <a:t>ROCCE PIROCLASTICHE</a:t>
            </a:r>
            <a:endParaRPr lang="en-US" dirty="0"/>
          </a:p>
        </p:txBody>
      </p:sp>
      <p:pic>
        <p:nvPicPr>
          <p:cNvPr id="18" name="Content Placeholder 17" descr="Screen Shot 2015-05-16 at 19.54.54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0" b="5310"/>
          <a:stretch>
            <a:fillRect/>
          </a:stretch>
        </p:blipFill>
        <p:spPr>
          <a:xfrm>
            <a:off x="2355850" y="3082925"/>
            <a:ext cx="2176463" cy="1962150"/>
          </a:xfrm>
        </p:spPr>
      </p:pic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658471" y="2492409"/>
            <a:ext cx="2171566" cy="548640"/>
          </a:xfrm>
        </p:spPr>
        <p:txBody>
          <a:bodyPr/>
          <a:lstStyle/>
          <a:p>
            <a:r>
              <a:rPr lang="en-US" dirty="0" smtClean="0"/>
              <a:t>ROCCE CHIMICHE </a:t>
            </a:r>
            <a:endParaRPr lang="en-US" dirty="0"/>
          </a:p>
        </p:txBody>
      </p:sp>
      <p:pic>
        <p:nvPicPr>
          <p:cNvPr id="16" name="Content Placeholder 15" descr="Screen Shot 2015-05-16 at 19.52.33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1" r="13431"/>
          <a:stretch>
            <a:fillRect/>
          </a:stretch>
        </p:blipFill>
        <p:spPr>
          <a:xfrm>
            <a:off x="4660900" y="3082925"/>
            <a:ext cx="2176463" cy="1962150"/>
          </a:xfrm>
        </p:spPr>
      </p:pic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6972434" y="2492409"/>
            <a:ext cx="2171566" cy="548640"/>
          </a:xfrm>
        </p:spPr>
        <p:txBody>
          <a:bodyPr/>
          <a:lstStyle/>
          <a:p>
            <a:r>
              <a:rPr lang="en-US" dirty="0" smtClean="0"/>
              <a:t>ROCCE ORGANOGENE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30547" y="2492409"/>
            <a:ext cx="2171566" cy="548640"/>
          </a:xfrm>
        </p:spPr>
        <p:txBody>
          <a:bodyPr/>
          <a:lstStyle/>
          <a:p>
            <a:r>
              <a:rPr lang="en-US" dirty="0" smtClean="0"/>
              <a:t>ROCCE CLASTICHE</a:t>
            </a:r>
            <a:endParaRPr lang="en-US" dirty="0"/>
          </a:p>
        </p:txBody>
      </p:sp>
      <p:pic>
        <p:nvPicPr>
          <p:cNvPr id="15" name="Content Placeholder 14" descr="Screen Shot 2015-05-16 at 19.51.14.pn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6" b="9166"/>
          <a:stretch>
            <a:fillRect/>
          </a:stretch>
        </p:blipFill>
        <p:spPr>
          <a:xfrm>
            <a:off x="26988" y="3082925"/>
            <a:ext cx="2174875" cy="1962150"/>
          </a:xfrm>
        </p:spPr>
      </p:pic>
      <p:sp>
        <p:nvSpPr>
          <p:cNvPr id="14" name="TextBox 13"/>
          <p:cNvSpPr txBox="1"/>
          <p:nvPr/>
        </p:nvSpPr>
        <p:spPr>
          <a:xfrm>
            <a:off x="30547" y="1015081"/>
            <a:ext cx="91134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Le </a:t>
            </a:r>
            <a:r>
              <a:rPr lang="it-IT" dirty="0"/>
              <a:t>rocce sedimentarie sono le più comuni e diffuse rocce sulla superficie della Terra. Il loro spessore è di alcune centinaia di metri sul fondo dei mari e può essere di alcuni chilometri sulle terre emerse. </a:t>
            </a:r>
          </a:p>
          <a:p>
            <a:r>
              <a:rPr lang="it-IT" dirty="0"/>
              <a:t>A seconda della loro origine vengono divise in quattro gruppi principali: </a:t>
            </a:r>
          </a:p>
          <a:p>
            <a:endParaRPr lang="en-US" dirty="0"/>
          </a:p>
        </p:txBody>
      </p:sp>
      <p:pic>
        <p:nvPicPr>
          <p:cNvPr id="21" name="Content Placeholder 20" descr="Screen Shot 2015-05-16 at 20.09.17.png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" r="4979"/>
          <a:stretch>
            <a:fillRect/>
          </a:stretch>
        </p:blipFill>
        <p:spPr>
          <a:xfrm>
            <a:off x="7025906" y="3066587"/>
            <a:ext cx="2036679" cy="1978488"/>
          </a:xfrm>
        </p:spPr>
      </p:pic>
    </p:spTree>
    <p:extLst>
      <p:ext uri="{BB962C8B-B14F-4D97-AF65-F5344CB8AC3E}">
        <p14:creationId xmlns:p14="http://schemas.microsoft.com/office/powerpoint/2010/main" val="855683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369888" y="167108"/>
            <a:ext cx="8229600" cy="914400"/>
          </a:xfrm>
        </p:spPr>
        <p:txBody>
          <a:bodyPr/>
          <a:lstStyle/>
          <a:p>
            <a:pPr marL="0" indent="0"/>
            <a:r>
              <a:rPr lang="it-IT" sz="2400" dirty="0">
                <a:latin typeface="Arial" charset="0"/>
                <a:cs typeface="ＭＳ Ｐゴシック" charset="0"/>
              </a:rPr>
              <a:t>Rocce </a:t>
            </a:r>
            <a:r>
              <a:rPr lang="it-IT" sz="2400" dirty="0" smtClean="0">
                <a:latin typeface="Arial" charset="0"/>
                <a:cs typeface="ＭＳ Ｐゴシック" charset="0"/>
              </a:rPr>
              <a:t>sedimentarie</a:t>
            </a:r>
            <a:endParaRPr lang="it-IT" sz="2400" dirty="0">
              <a:latin typeface="Arial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69895" y="5454317"/>
            <a:ext cx="49864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</a:t>
            </a:r>
            <a:r>
              <a:rPr lang="it-IT" dirty="0" err="1" smtClean="0"/>
              <a:t>ueste</a:t>
            </a:r>
            <a:r>
              <a:rPr lang="it-IT" dirty="0" smtClean="0"/>
              <a:t> sono le rocce sedimentarie che abbiamo guardato insieme, sapreste attribuire ad alcune di queste una origine?</a:t>
            </a:r>
            <a:endParaRPr lang="it-IT" dirty="0"/>
          </a:p>
        </p:txBody>
      </p:sp>
      <p:pic>
        <p:nvPicPr>
          <p:cNvPr id="2" name="Picture 1" descr="IMG_1698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5" b="21637"/>
          <a:stretch/>
        </p:blipFill>
        <p:spPr>
          <a:xfrm rot="10800000">
            <a:off x="1704472" y="956111"/>
            <a:ext cx="6035843" cy="397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397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egnaposto piè di pagina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800"/>
              <a:t>Lupia Palmieri, Parotto, </a:t>
            </a:r>
            <a:r>
              <a:rPr lang="it-IT" sz="800" i="1"/>
              <a:t>Osservare e capire la Terra</a:t>
            </a:r>
            <a:r>
              <a:rPr lang="it-IT" sz="800"/>
              <a:t>  © Zanichelli editore 2010</a:t>
            </a:r>
            <a:endParaRPr lang="it-IT">
              <a:latin typeface="Times New Roman" charset="0"/>
            </a:endParaRPr>
          </a:p>
          <a:p>
            <a:r>
              <a:rPr lang="it-IT" sz="800"/>
              <a:t> </a:t>
            </a:r>
          </a:p>
        </p:txBody>
      </p:sp>
      <p:sp>
        <p:nvSpPr>
          <p:cNvPr id="33795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369888" y="381000"/>
            <a:ext cx="8229600" cy="9144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Arial" charset="0"/>
                <a:cs typeface="ＭＳ Ｐゴシック" charset="0"/>
              </a:rPr>
              <a:t>F</a:t>
            </a:r>
            <a:r>
              <a:rPr lang="it-IT" sz="2400" dirty="0" err="1" smtClean="0">
                <a:latin typeface="Arial" charset="0"/>
                <a:cs typeface="ＭＳ Ｐゴシック" charset="0"/>
              </a:rPr>
              <a:t>ormazioni</a:t>
            </a:r>
            <a:r>
              <a:rPr lang="it-IT" sz="2400" dirty="0" smtClean="0">
                <a:latin typeface="Arial" charset="0"/>
                <a:cs typeface="ＭＳ Ｐゴシック" charset="0"/>
              </a:rPr>
              <a:t> rocciose </a:t>
            </a:r>
            <a:r>
              <a:rPr lang="it-IT" sz="2400" dirty="0">
                <a:latin typeface="Arial" charset="0"/>
                <a:cs typeface="ＭＳ Ｐゴシック" charset="0"/>
              </a:rPr>
              <a:t>sedimentarie</a:t>
            </a:r>
            <a:endParaRPr lang="it-IT" dirty="0">
              <a:latin typeface="Arial" charset="0"/>
              <a:cs typeface="ＭＳ Ｐゴシック" charset="0"/>
            </a:endParaRPr>
          </a:p>
        </p:txBody>
      </p:sp>
      <p:pic>
        <p:nvPicPr>
          <p:cNvPr id="33796" name="Picture 5" descr="ppt_02_01_02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35" y="1614822"/>
            <a:ext cx="8743179" cy="2957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1555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369888" y="381000"/>
            <a:ext cx="8229600" cy="9144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Arial" charset="0"/>
                <a:cs typeface="ＭＳ Ｐゴシック" charset="0"/>
              </a:rPr>
              <a:t>F</a:t>
            </a:r>
            <a:r>
              <a:rPr lang="it-IT" sz="2400" dirty="0" err="1" smtClean="0">
                <a:latin typeface="Arial" charset="0"/>
                <a:cs typeface="ＭＳ Ｐゴシック" charset="0"/>
              </a:rPr>
              <a:t>ormazioni</a:t>
            </a:r>
            <a:r>
              <a:rPr lang="it-IT" sz="2400" dirty="0" smtClean="0">
                <a:latin typeface="Arial" charset="0"/>
                <a:cs typeface="ＭＳ Ｐゴシック" charset="0"/>
              </a:rPr>
              <a:t> rocciose </a:t>
            </a:r>
            <a:r>
              <a:rPr lang="it-IT" sz="2400" dirty="0">
                <a:latin typeface="Arial" charset="0"/>
                <a:cs typeface="ＭＳ Ｐゴシック" charset="0"/>
              </a:rPr>
              <a:t>sedimentarie</a:t>
            </a:r>
            <a:endParaRPr lang="it-IT" dirty="0">
              <a:latin typeface="Arial" charset="0"/>
              <a:cs typeface="ＭＳ Ｐゴシック" charset="0"/>
            </a:endParaRPr>
          </a:p>
        </p:txBody>
      </p:sp>
      <p:pic>
        <p:nvPicPr>
          <p:cNvPr id="2" name="Picture 1" descr="Screen Shot 2015-05-16 at 19.40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116" y="1295400"/>
            <a:ext cx="5621976" cy="3717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4632" y="1430421"/>
            <a:ext cx="15774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Grand Canyon (Utah – United States of America) </a:t>
            </a:r>
          </a:p>
        </p:txBody>
      </p:sp>
    </p:spTree>
    <p:extLst>
      <p:ext uri="{BB962C8B-B14F-4D97-AF65-F5344CB8AC3E}">
        <p14:creationId xmlns:p14="http://schemas.microsoft.com/office/powerpoint/2010/main" val="853754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369888" y="381000"/>
            <a:ext cx="8229600" cy="9144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Arial" charset="0"/>
                <a:cs typeface="ＭＳ Ｐゴシック" charset="0"/>
              </a:rPr>
              <a:t>F</a:t>
            </a:r>
            <a:r>
              <a:rPr lang="it-IT" sz="2400" dirty="0" err="1" smtClean="0">
                <a:latin typeface="Arial" charset="0"/>
                <a:cs typeface="ＭＳ Ｐゴシック" charset="0"/>
              </a:rPr>
              <a:t>ormazioni</a:t>
            </a:r>
            <a:r>
              <a:rPr lang="it-IT" sz="2400" dirty="0" smtClean="0">
                <a:latin typeface="Arial" charset="0"/>
                <a:cs typeface="ＭＳ Ｐゴシック" charset="0"/>
              </a:rPr>
              <a:t> rocciose </a:t>
            </a:r>
            <a:r>
              <a:rPr lang="it-IT" sz="2400" dirty="0">
                <a:latin typeface="Arial" charset="0"/>
                <a:cs typeface="ＭＳ Ｐゴシック" charset="0"/>
              </a:rPr>
              <a:t>sedimentarie</a:t>
            </a:r>
            <a:endParaRPr lang="it-IT" dirty="0">
              <a:latin typeface="Arial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4632" y="1430421"/>
            <a:ext cx="15774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/>
              <a:t>Formazione</a:t>
            </a:r>
            <a:r>
              <a:rPr lang="nl-NL" dirty="0" smtClean="0"/>
              <a:t> di </a:t>
            </a:r>
            <a:r>
              <a:rPr lang="nl-NL" dirty="0" err="1" smtClean="0"/>
              <a:t>rocce</a:t>
            </a:r>
            <a:r>
              <a:rPr lang="nl-NL" dirty="0" smtClean="0"/>
              <a:t> </a:t>
            </a:r>
            <a:r>
              <a:rPr lang="nl-NL" dirty="0" err="1" smtClean="0"/>
              <a:t>piroclastiche</a:t>
            </a:r>
            <a:endParaRPr lang="nl-NL" dirty="0" smtClean="0"/>
          </a:p>
          <a:p>
            <a:r>
              <a:rPr lang="nl-NL" dirty="0" err="1" smtClean="0"/>
              <a:t>Crater</a:t>
            </a:r>
            <a:r>
              <a:rPr lang="nl-NL" dirty="0" smtClean="0"/>
              <a:t> </a:t>
            </a:r>
            <a:r>
              <a:rPr lang="nl-NL" dirty="0"/>
              <a:t>Lake, Oregon </a:t>
            </a:r>
            <a:endParaRPr lang="nl-NL" dirty="0">
              <a:effectLst/>
            </a:endParaRPr>
          </a:p>
        </p:txBody>
      </p:sp>
      <p:pic>
        <p:nvPicPr>
          <p:cNvPr id="4" name="Picture 3" descr="Screen Shot 2015-05-16 at 19.59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932" y="1430421"/>
            <a:ext cx="4070016" cy="489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63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Cosa</a:t>
            </a:r>
            <a:r>
              <a:rPr lang="en-US" dirty="0" smtClean="0"/>
              <a:t> </a:t>
            </a:r>
            <a:r>
              <a:rPr lang="en-US" dirty="0" err="1" smtClean="0"/>
              <a:t>sono</a:t>
            </a:r>
            <a:r>
              <a:rPr lang="en-US" dirty="0" smtClean="0"/>
              <a:t> le </a:t>
            </a:r>
            <a:r>
              <a:rPr lang="en-US" dirty="0" err="1" smtClean="0"/>
              <a:t>rocce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000" b="0" dirty="0" smtClean="0"/>
              <a:t>Le </a:t>
            </a:r>
            <a:r>
              <a:rPr lang="it-IT" sz="2000" b="0" dirty="0"/>
              <a:t>rocce </a:t>
            </a:r>
            <a:r>
              <a:rPr lang="it-IT" sz="2000" b="0" dirty="0" smtClean="0"/>
              <a:t>sono </a:t>
            </a:r>
            <a:r>
              <a:rPr lang="it-IT" sz="2000" dirty="0" smtClean="0"/>
              <a:t>aggregati </a:t>
            </a:r>
            <a:r>
              <a:rPr lang="it-IT" sz="2000" dirty="0"/>
              <a:t>naturali di minerali</a:t>
            </a:r>
            <a:r>
              <a:rPr lang="it-IT" sz="2000" b="0" dirty="0"/>
              <a:t>. </a:t>
            </a:r>
            <a:endParaRPr lang="it-IT" sz="2000" b="0" dirty="0" smtClean="0"/>
          </a:p>
          <a:p>
            <a:r>
              <a:rPr lang="it-IT" sz="2000" b="0" dirty="0" smtClean="0"/>
              <a:t>Nella maggior parte dei casi le rocce sono costituite da più minerali e pertanto non possono essere espresse mediante </a:t>
            </a:r>
            <a:r>
              <a:rPr lang="it-IT" sz="2000" b="0" dirty="0"/>
              <a:t>formule chimiche </a:t>
            </a:r>
            <a:r>
              <a:rPr lang="it-IT" sz="2000" b="0" dirty="0" smtClean="0"/>
              <a:t>definite, </a:t>
            </a:r>
            <a:r>
              <a:rPr lang="it-IT" sz="2000" dirty="0" smtClean="0"/>
              <a:t>sono miscugli senza una formula chimica definita e regolare</a:t>
            </a:r>
            <a:r>
              <a:rPr lang="it-IT" sz="2000" b="0" dirty="0" smtClean="0"/>
              <a:t>.</a:t>
            </a:r>
          </a:p>
          <a:p>
            <a:r>
              <a:rPr lang="it-IT" sz="2000" b="0" dirty="0" smtClean="0"/>
              <a:t>Chiamiamo roccia una formazione costituita da un solo minerale quando quando questa formazione non è omogenea, ad esempio si distinguono masse distinte del medesimo minerale oppure ci sono impurità o tracce di altri minerali </a:t>
            </a:r>
            <a:endParaRPr lang="it-IT" sz="2000" b="0" dirty="0"/>
          </a:p>
        </p:txBody>
      </p:sp>
    </p:spTree>
    <p:extLst>
      <p:ext uri="{BB962C8B-B14F-4D97-AF65-F5344CB8AC3E}">
        <p14:creationId xmlns:p14="http://schemas.microsoft.com/office/powerpoint/2010/main" val="3015490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369888" y="381000"/>
            <a:ext cx="8229600" cy="9144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Arial" charset="0"/>
                <a:cs typeface="ＭＳ Ｐゴシック" charset="0"/>
              </a:rPr>
              <a:t>F</a:t>
            </a:r>
            <a:r>
              <a:rPr lang="it-IT" sz="2400" dirty="0" err="1" smtClean="0">
                <a:latin typeface="Arial" charset="0"/>
                <a:cs typeface="ＭＳ Ｐゴシック" charset="0"/>
              </a:rPr>
              <a:t>ormazioni</a:t>
            </a:r>
            <a:r>
              <a:rPr lang="it-IT" sz="2400" dirty="0" smtClean="0">
                <a:latin typeface="Arial" charset="0"/>
                <a:cs typeface="ＭＳ Ｐゴシック" charset="0"/>
              </a:rPr>
              <a:t> rocciose </a:t>
            </a:r>
            <a:r>
              <a:rPr lang="it-IT" sz="2400" dirty="0">
                <a:latin typeface="Arial" charset="0"/>
                <a:cs typeface="ＭＳ Ｐゴシック" charset="0"/>
              </a:rPr>
              <a:t>sedimentarie</a:t>
            </a:r>
            <a:endParaRPr lang="it-IT" dirty="0">
              <a:latin typeface="Arial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4632" y="1430421"/>
            <a:ext cx="15774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>
                <a:effectLst/>
              </a:rPr>
              <a:t>Stalattiti</a:t>
            </a:r>
            <a:r>
              <a:rPr lang="nl-NL" dirty="0" smtClean="0">
                <a:effectLst/>
              </a:rPr>
              <a:t> </a:t>
            </a:r>
            <a:r>
              <a:rPr lang="nl-NL" dirty="0" err="1" smtClean="0">
                <a:effectLst/>
              </a:rPr>
              <a:t>nella</a:t>
            </a:r>
            <a:r>
              <a:rPr lang="nl-NL" dirty="0" smtClean="0">
                <a:effectLst/>
              </a:rPr>
              <a:t> </a:t>
            </a:r>
            <a:r>
              <a:rPr lang="nl-NL" dirty="0" err="1" smtClean="0">
                <a:effectLst/>
              </a:rPr>
              <a:t>grotta</a:t>
            </a:r>
            <a:r>
              <a:rPr lang="nl-NL" dirty="0" smtClean="0">
                <a:effectLst/>
              </a:rPr>
              <a:t> di </a:t>
            </a:r>
            <a:r>
              <a:rPr lang="nl-NL" dirty="0" err="1" smtClean="0">
                <a:effectLst/>
              </a:rPr>
              <a:t>Carsbard</a:t>
            </a:r>
            <a:r>
              <a:rPr lang="nl-NL" dirty="0" smtClean="0">
                <a:effectLst/>
              </a:rPr>
              <a:t> nel </a:t>
            </a:r>
            <a:r>
              <a:rPr lang="nl-NL" dirty="0" err="1" smtClean="0">
                <a:effectLst/>
              </a:rPr>
              <a:t>Nuovo</a:t>
            </a:r>
            <a:r>
              <a:rPr lang="nl-NL" dirty="0" smtClean="0">
                <a:effectLst/>
              </a:rPr>
              <a:t> </a:t>
            </a:r>
            <a:r>
              <a:rPr lang="nl-NL" dirty="0" err="1" smtClean="0">
                <a:effectLst/>
              </a:rPr>
              <a:t>Messico</a:t>
            </a:r>
            <a:endParaRPr lang="nl-NL" dirty="0">
              <a:effectLst/>
            </a:endParaRPr>
          </a:p>
        </p:txBody>
      </p:sp>
      <p:pic>
        <p:nvPicPr>
          <p:cNvPr id="2" name="Picture 1" descr="Carlsbad_Interior_Formation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201" y="1149684"/>
            <a:ext cx="5644863" cy="385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9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369888" y="381000"/>
            <a:ext cx="8229600" cy="9144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Arial" charset="0"/>
                <a:cs typeface="ＭＳ Ｐゴシック" charset="0"/>
              </a:rPr>
              <a:t>F</a:t>
            </a:r>
            <a:r>
              <a:rPr lang="it-IT" sz="2400" dirty="0" err="1" smtClean="0">
                <a:latin typeface="Arial" charset="0"/>
                <a:cs typeface="ＭＳ Ｐゴシック" charset="0"/>
              </a:rPr>
              <a:t>ormazioni</a:t>
            </a:r>
            <a:r>
              <a:rPr lang="it-IT" sz="2400" dirty="0" smtClean="0">
                <a:latin typeface="Arial" charset="0"/>
                <a:cs typeface="ＭＳ Ｐゴシック" charset="0"/>
              </a:rPr>
              <a:t> rocciose </a:t>
            </a:r>
            <a:r>
              <a:rPr lang="it-IT" sz="2400" dirty="0">
                <a:latin typeface="Arial" charset="0"/>
                <a:cs typeface="ＭＳ Ｐゴシック" charset="0"/>
              </a:rPr>
              <a:t>sedimentarie</a:t>
            </a:r>
            <a:endParaRPr lang="it-IT" dirty="0">
              <a:latin typeface="Arial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7368" y="5227052"/>
            <a:ext cx="819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Le Dolomiti sono scogliere coralline del Triassico (circa 180 milioni di anni fa) e sono costituite principalmente dalla dolomia, ottenuta dal calcare per sostituzione di un atomo di calcio con un atomo di magnesio. Tale sostituzione ha cancellato completamente ogni traccia di fossili. </a:t>
            </a:r>
            <a:endParaRPr lang="it-IT" dirty="0">
              <a:effectLst/>
            </a:endParaRPr>
          </a:p>
        </p:txBody>
      </p:sp>
      <p:pic>
        <p:nvPicPr>
          <p:cNvPr id="4" name="Picture 3" descr="Screen Shot 2015-05-16 at 20.14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9654"/>
            <a:ext cx="9144000" cy="393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51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egnaposto piè di pagina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800"/>
              <a:t>Lupia Palmieri, Parotto, </a:t>
            </a:r>
            <a:r>
              <a:rPr lang="it-IT" sz="800" i="1"/>
              <a:t>Osservare e capire la Terra</a:t>
            </a:r>
            <a:r>
              <a:rPr lang="it-IT" sz="800"/>
              <a:t>  © Zanichelli editore 2010</a:t>
            </a:r>
            <a:endParaRPr lang="it-IT">
              <a:latin typeface="Times New Roman" charset="0"/>
            </a:endParaRPr>
          </a:p>
          <a:p>
            <a:r>
              <a:rPr lang="it-IT" sz="800"/>
              <a:t> </a:t>
            </a:r>
          </a:p>
        </p:txBody>
      </p:sp>
      <p:sp>
        <p:nvSpPr>
          <p:cNvPr id="36867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369888" y="381000"/>
            <a:ext cx="8229600" cy="9144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Arial" charset="0"/>
                <a:cs typeface="ＭＳ Ｐゴシック" charset="0"/>
              </a:rPr>
              <a:t>Il P</a:t>
            </a:r>
            <a:r>
              <a:rPr lang="it-IT" sz="2400" dirty="0" err="1" smtClean="0">
                <a:latin typeface="Arial" charset="0"/>
                <a:cs typeface="ＭＳ Ｐゴシック" charset="0"/>
              </a:rPr>
              <a:t>rocesso</a:t>
            </a:r>
            <a:r>
              <a:rPr lang="it-IT" sz="2400" dirty="0" smtClean="0">
                <a:latin typeface="Arial" charset="0"/>
                <a:cs typeface="ＭＳ Ｐゴシック" charset="0"/>
              </a:rPr>
              <a:t> metamorfico</a:t>
            </a:r>
            <a:endParaRPr lang="it-IT" dirty="0">
              <a:latin typeface="Arial" charset="0"/>
              <a:cs typeface="ＭＳ Ｐゴシック" charset="0"/>
            </a:endParaRPr>
          </a:p>
        </p:txBody>
      </p:sp>
      <p:pic>
        <p:nvPicPr>
          <p:cNvPr id="36869" name="Immagine 5" descr="ppt_11_08_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270000"/>
            <a:ext cx="8196263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778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egnaposto piè di pagina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800"/>
              <a:t>Lupia Palmieri, Parotto, </a:t>
            </a:r>
            <a:r>
              <a:rPr lang="it-IT" sz="800" i="1"/>
              <a:t>Osservare e capire la Terra</a:t>
            </a:r>
            <a:r>
              <a:rPr lang="it-IT" sz="800"/>
              <a:t>  © Zanichelli editore 2010</a:t>
            </a:r>
            <a:endParaRPr lang="it-IT">
              <a:latin typeface="Times New Roman" charset="0"/>
            </a:endParaRPr>
          </a:p>
          <a:p>
            <a:r>
              <a:rPr lang="it-IT" sz="800"/>
              <a:t> </a:t>
            </a:r>
          </a:p>
        </p:txBody>
      </p:sp>
      <p:sp>
        <p:nvSpPr>
          <p:cNvPr id="38915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369888" y="381000"/>
            <a:ext cx="8229600" cy="9144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Arial" charset="0"/>
                <a:cs typeface="ＭＳ Ｐゴシック" charset="0"/>
              </a:rPr>
              <a:t>V</a:t>
            </a:r>
            <a:r>
              <a:rPr lang="it-IT" sz="2400" dirty="0" smtClean="0">
                <a:latin typeface="Arial" charset="0"/>
                <a:cs typeface="ＭＳ Ｐゴシック" charset="0"/>
              </a:rPr>
              <a:t>arie rocce </a:t>
            </a:r>
            <a:r>
              <a:rPr lang="it-IT" sz="2400" dirty="0">
                <a:latin typeface="Arial" charset="0"/>
                <a:cs typeface="ＭＳ Ｐゴシック" charset="0"/>
              </a:rPr>
              <a:t>metamorfiche</a:t>
            </a:r>
            <a:endParaRPr lang="it-IT" dirty="0">
              <a:latin typeface="Arial" charset="0"/>
              <a:cs typeface="ＭＳ Ｐゴシック" charset="0"/>
            </a:endParaRPr>
          </a:p>
        </p:txBody>
      </p:sp>
      <p:sp>
        <p:nvSpPr>
          <p:cNvPr id="38916" name="Rectangle 1027"/>
          <p:cNvSpPr>
            <a:spLocks noGrp="1" noChangeArrowheads="1"/>
          </p:cNvSpPr>
          <p:nvPr>
            <p:ph type="body" idx="4294967295"/>
          </p:nvPr>
        </p:nvSpPr>
        <p:spPr>
          <a:xfrm>
            <a:off x="339725" y="4148138"/>
            <a:ext cx="8272463" cy="12192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it-IT" sz="1800">
                <a:latin typeface="Arial" charset="0"/>
                <a:cs typeface="ＭＳ Ｐゴシック" charset="0"/>
              </a:rPr>
              <a:t>La ricristallizzazione dei minerali</a:t>
            </a:r>
          </a:p>
        </p:txBody>
      </p:sp>
      <p:pic>
        <p:nvPicPr>
          <p:cNvPr id="38917" name="Immagine 5" descr="ppt_11_08_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1255713"/>
            <a:ext cx="8035925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61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369888" y="167108"/>
            <a:ext cx="8229600" cy="914400"/>
          </a:xfrm>
        </p:spPr>
        <p:txBody>
          <a:bodyPr/>
          <a:lstStyle/>
          <a:p>
            <a:pPr marL="0" indent="0"/>
            <a:r>
              <a:rPr lang="it-IT" sz="2400" dirty="0">
                <a:latin typeface="Arial" charset="0"/>
                <a:cs typeface="ＭＳ Ｐゴシック" charset="0"/>
              </a:rPr>
              <a:t>Rocce </a:t>
            </a:r>
            <a:r>
              <a:rPr lang="it-IT" sz="2400" dirty="0" smtClean="0">
                <a:latin typeface="Arial" charset="0"/>
                <a:cs typeface="ＭＳ Ｐゴシック" charset="0"/>
              </a:rPr>
              <a:t>metamorfiche</a:t>
            </a:r>
            <a:endParaRPr lang="it-IT" sz="2400" dirty="0">
              <a:latin typeface="Arial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69895" y="5454317"/>
            <a:ext cx="49864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Riconoscete questa rocce che abbiamo guardato insieme la scorsa lezione? Sapreste dire ora come potrebbe essersi originata?</a:t>
            </a:r>
            <a:endParaRPr lang="it-IT" dirty="0"/>
          </a:p>
        </p:txBody>
      </p:sp>
      <p:pic>
        <p:nvPicPr>
          <p:cNvPr id="4" name="Picture 3" descr="IMG_170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57" r="66374" b="25926"/>
          <a:stretch/>
        </p:blipFill>
        <p:spPr>
          <a:xfrm rot="10800000">
            <a:off x="5354053" y="1590843"/>
            <a:ext cx="2306053" cy="1537368"/>
          </a:xfrm>
          <a:prstGeom prst="rect">
            <a:avLst/>
          </a:prstGeom>
        </p:spPr>
      </p:pic>
      <p:pic>
        <p:nvPicPr>
          <p:cNvPr id="6" name="Picture 5" descr="gneiss_s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437" y="1883276"/>
            <a:ext cx="3319825" cy="248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43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Formazioni</a:t>
            </a:r>
            <a:r>
              <a:rPr lang="en-US" dirty="0" smtClean="0"/>
              <a:t> </a:t>
            </a:r>
            <a:r>
              <a:rPr lang="en-US" dirty="0" err="1" smtClean="0"/>
              <a:t>rocciose</a:t>
            </a:r>
            <a:r>
              <a:rPr lang="en-US" dirty="0" smtClean="0"/>
              <a:t> </a:t>
            </a:r>
            <a:r>
              <a:rPr lang="en-US" dirty="0" err="1" smtClean="0"/>
              <a:t>metamorfiche</a:t>
            </a:r>
            <a:endParaRPr lang="en-US" dirty="0"/>
          </a:p>
        </p:txBody>
      </p:sp>
      <p:pic>
        <p:nvPicPr>
          <p:cNvPr id="4" name="Content Placeholder 3" descr="Screen Shot 2015-05-16 at 20.17.3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5" b="146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835778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egnaposto piè di pagina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800"/>
              <a:t>Lupia Palmieri, Parotto, </a:t>
            </a:r>
            <a:r>
              <a:rPr lang="it-IT" sz="800" i="1"/>
              <a:t>Osservare e capire la Terra</a:t>
            </a:r>
            <a:r>
              <a:rPr lang="it-IT" sz="800"/>
              <a:t>  © Zanichelli editore 2010</a:t>
            </a:r>
            <a:endParaRPr lang="it-IT">
              <a:latin typeface="Times New Roman" charset="0"/>
            </a:endParaRPr>
          </a:p>
          <a:p>
            <a:r>
              <a:rPr lang="it-IT" sz="800"/>
              <a:t> </a:t>
            </a:r>
          </a:p>
        </p:txBody>
      </p:sp>
      <p:sp>
        <p:nvSpPr>
          <p:cNvPr id="28675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369888" y="381000"/>
            <a:ext cx="8229600" cy="914400"/>
          </a:xfrm>
        </p:spPr>
        <p:txBody>
          <a:bodyPr/>
          <a:lstStyle/>
          <a:p>
            <a:pPr marL="0" indent="0"/>
            <a:r>
              <a:rPr lang="it-IT" sz="2400" dirty="0">
                <a:latin typeface="Arial" charset="0"/>
                <a:cs typeface="ＭＳ Ｐゴシック" charset="0"/>
              </a:rPr>
              <a:t>Il ciclo </a:t>
            </a:r>
            <a:r>
              <a:rPr lang="it-IT" sz="2400" dirty="0" smtClean="0">
                <a:latin typeface="Arial" charset="0"/>
                <a:cs typeface="ＭＳ Ｐゴシック" charset="0"/>
              </a:rPr>
              <a:t>litogenetico</a:t>
            </a:r>
            <a:endParaRPr lang="it-IT" sz="2400" dirty="0">
              <a:latin typeface="Arial" charset="0"/>
              <a:cs typeface="ＭＳ Ｐゴシック" charset="0"/>
            </a:endParaRPr>
          </a:p>
        </p:txBody>
      </p:sp>
      <p:pic>
        <p:nvPicPr>
          <p:cNvPr id="28676" name="Picture 5" descr="ppt_02_01_02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83" y="1336834"/>
            <a:ext cx="8679540" cy="3684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5625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egnaposto piè di pagina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800"/>
              <a:t>Lupia Palmieri, Parotto, </a:t>
            </a:r>
            <a:r>
              <a:rPr lang="it-IT" sz="800" i="1"/>
              <a:t>Osservare e capire la Terra</a:t>
            </a:r>
            <a:r>
              <a:rPr lang="it-IT" sz="800"/>
              <a:t>  © Zanichelli editore 2010</a:t>
            </a:r>
            <a:endParaRPr lang="it-IT">
              <a:latin typeface="Times New Roman" charset="0"/>
            </a:endParaRPr>
          </a:p>
          <a:p>
            <a:r>
              <a:rPr lang="it-IT" sz="800"/>
              <a:t> </a:t>
            </a:r>
          </a:p>
        </p:txBody>
      </p:sp>
      <p:sp>
        <p:nvSpPr>
          <p:cNvPr id="43011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369888" y="381000"/>
            <a:ext cx="8229600" cy="9144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Arial" charset="0"/>
                <a:cs typeface="ＭＳ Ｐゴシック" charset="0"/>
              </a:rPr>
              <a:t>U</a:t>
            </a:r>
            <a:r>
              <a:rPr lang="it-IT" sz="2400" dirty="0" smtClean="0">
                <a:latin typeface="Arial" charset="0"/>
                <a:cs typeface="ＭＳ Ｐゴシック" charset="0"/>
              </a:rPr>
              <a:t>no dei </a:t>
            </a:r>
            <a:r>
              <a:rPr lang="it-IT" sz="2400" dirty="0">
                <a:latin typeface="Arial" charset="0"/>
                <a:cs typeface="ＭＳ Ｐゴシック" charset="0"/>
              </a:rPr>
              <a:t>metodi di datazione delle </a:t>
            </a:r>
            <a:r>
              <a:rPr lang="it-IT" sz="2400" dirty="0" smtClean="0">
                <a:latin typeface="Arial" charset="0"/>
                <a:cs typeface="ＭＳ Ｐゴシック" charset="0"/>
              </a:rPr>
              <a:t>rocce</a:t>
            </a:r>
            <a:endParaRPr lang="it-IT" dirty="0">
              <a:latin typeface="Arial" charset="0"/>
              <a:cs typeface="ＭＳ Ｐゴシック" charset="0"/>
            </a:endParaRPr>
          </a:p>
        </p:txBody>
      </p:sp>
      <p:sp>
        <p:nvSpPr>
          <p:cNvPr id="43012" name="Rectangle 1027"/>
          <p:cNvSpPr>
            <a:spLocks noGrp="1" noChangeArrowheads="1"/>
          </p:cNvSpPr>
          <p:nvPr>
            <p:ph type="body" idx="4294967295"/>
          </p:nvPr>
        </p:nvSpPr>
        <p:spPr>
          <a:xfrm>
            <a:off x="355600" y="2900363"/>
            <a:ext cx="8272463" cy="10160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it-IT" sz="1800">
                <a:latin typeface="Arial" charset="0"/>
                <a:cs typeface="ＭＳ Ｐゴシック" charset="0"/>
              </a:rPr>
              <a:t>Il decadimento dell</a:t>
            </a:r>
            <a:r>
              <a:rPr lang="ja-JP" altLang="it-IT" sz="1800">
                <a:latin typeface="Arial" charset="0"/>
                <a:cs typeface="ＭＳ Ｐゴシック" charset="0"/>
              </a:rPr>
              <a:t>’</a:t>
            </a:r>
            <a:r>
              <a:rPr lang="it-IT" sz="1800">
                <a:latin typeface="Arial" charset="0"/>
                <a:cs typeface="ＭＳ Ｐゴシック" charset="0"/>
              </a:rPr>
              <a:t>uranio-238 fino al piombo-206</a:t>
            </a:r>
          </a:p>
        </p:txBody>
      </p:sp>
      <p:pic>
        <p:nvPicPr>
          <p:cNvPr id="43013" name="Immagine 5" descr="ppt_11_08_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1300163"/>
            <a:ext cx="8221662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0077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egnaposto piè di pagina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800"/>
              <a:t>Lupia Palmieri, Parotto, </a:t>
            </a:r>
            <a:r>
              <a:rPr lang="it-IT" sz="800" i="1"/>
              <a:t>Osservare e capire la Terra</a:t>
            </a:r>
            <a:r>
              <a:rPr lang="it-IT" sz="800"/>
              <a:t>  © Zanichelli editore 2010</a:t>
            </a:r>
            <a:endParaRPr lang="it-IT">
              <a:latin typeface="Times New Roman" charset="0"/>
            </a:endParaRPr>
          </a:p>
          <a:p>
            <a:r>
              <a:rPr lang="it-IT" sz="800"/>
              <a:t> </a:t>
            </a:r>
          </a:p>
        </p:txBody>
      </p:sp>
      <p:sp>
        <p:nvSpPr>
          <p:cNvPr id="44035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365125" y="111960"/>
            <a:ext cx="8229600" cy="914400"/>
          </a:xfrm>
        </p:spPr>
        <p:txBody>
          <a:bodyPr/>
          <a:lstStyle/>
          <a:p>
            <a:pPr eaLnBrk="1" hangingPunct="1"/>
            <a:r>
              <a:rPr lang="it-IT" sz="2400" dirty="0" smtClean="0">
                <a:latin typeface="Arial" charset="0"/>
                <a:cs typeface="ＭＳ Ｐゴシック" charset="0"/>
              </a:rPr>
              <a:t>Le </a:t>
            </a:r>
            <a:r>
              <a:rPr lang="it-IT" sz="2400" dirty="0">
                <a:latin typeface="Arial" charset="0"/>
                <a:cs typeface="ＭＳ Ｐゴシック" charset="0"/>
              </a:rPr>
              <a:t>risorse minerarie</a:t>
            </a:r>
          </a:p>
        </p:txBody>
      </p:sp>
      <p:pic>
        <p:nvPicPr>
          <p:cNvPr id="44036" name="Picture 5" descr="ppt_02_cittadino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52" y="892676"/>
            <a:ext cx="6934200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5951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Risorse</a:t>
            </a:r>
            <a:r>
              <a:rPr lang="en-US" dirty="0" smtClean="0"/>
              <a:t> </a:t>
            </a:r>
            <a:r>
              <a:rPr lang="en-US" dirty="0" err="1" smtClean="0"/>
              <a:t>minerarie</a:t>
            </a:r>
            <a:endParaRPr lang="en-US" dirty="0"/>
          </a:p>
        </p:txBody>
      </p:sp>
      <p:pic>
        <p:nvPicPr>
          <p:cNvPr id="4" name="Content Placeholder 3" descr="Screen Shot 2015-05-16 at 20.43.0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63" r="-199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59298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Come </a:t>
            </a:r>
            <a:r>
              <a:rPr lang="en-US" dirty="0" err="1" smtClean="0"/>
              <a:t>osserviamo</a:t>
            </a:r>
            <a:r>
              <a:rPr lang="en-US" dirty="0" smtClean="0"/>
              <a:t> le </a:t>
            </a:r>
            <a:r>
              <a:rPr lang="en-US" dirty="0" err="1" smtClean="0"/>
              <a:t>rocce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Gli</a:t>
            </a:r>
            <a:r>
              <a:rPr lang="en-US" dirty="0" smtClean="0"/>
              <a:t> </a:t>
            </a:r>
            <a:r>
              <a:rPr lang="en-US" dirty="0" err="1" smtClean="0"/>
              <a:t>affioramento</a:t>
            </a:r>
            <a:r>
              <a:rPr lang="en-US" dirty="0"/>
              <a:t> </a:t>
            </a:r>
            <a:r>
              <a:rPr lang="en-US" dirty="0" smtClean="0"/>
              <a:t>o </a:t>
            </a:r>
            <a:r>
              <a:rPr lang="en-US" dirty="0" err="1" smtClean="0"/>
              <a:t>corpi</a:t>
            </a:r>
            <a:r>
              <a:rPr lang="en-US" dirty="0" smtClean="0"/>
              <a:t> </a:t>
            </a:r>
            <a:r>
              <a:rPr lang="en-US" dirty="0" err="1" smtClean="0"/>
              <a:t>rocciosi</a:t>
            </a:r>
            <a:endParaRPr lang="en-US" dirty="0"/>
          </a:p>
        </p:txBody>
      </p:sp>
      <p:pic>
        <p:nvPicPr>
          <p:cNvPr id="8" name="Content Placeholder 7" descr="Screen Shot 2015-05-16 at 18.37.56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83" r="-12283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I </a:t>
            </a:r>
            <a:r>
              <a:rPr lang="en-US" dirty="0" err="1" smtClean="0"/>
              <a:t>singoli</a:t>
            </a:r>
            <a:r>
              <a:rPr lang="en-US" dirty="0" smtClean="0"/>
              <a:t> </a:t>
            </a:r>
            <a:r>
              <a:rPr lang="en-US" dirty="0" err="1" smtClean="0"/>
              <a:t>campioni</a:t>
            </a:r>
            <a:r>
              <a:rPr lang="en-US" dirty="0" smtClean="0"/>
              <a:t> di </a:t>
            </a:r>
            <a:r>
              <a:rPr lang="en-US" dirty="0" err="1" smtClean="0"/>
              <a:t>roccia</a:t>
            </a:r>
            <a:endParaRPr lang="en-US" dirty="0"/>
          </a:p>
        </p:txBody>
      </p:sp>
      <p:pic>
        <p:nvPicPr>
          <p:cNvPr id="9" name="Content Placeholder 8" descr="Screen Shot 2015-05-16 at 18.38.09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253" b="-17253"/>
          <a:stretch>
            <a:fillRect/>
          </a:stretch>
        </p:blipFill>
        <p:spPr/>
      </p:pic>
      <p:sp>
        <p:nvSpPr>
          <p:cNvPr id="10" name="Text Placeholder 5"/>
          <p:cNvSpPr txBox="1">
            <a:spLocks/>
          </p:cNvSpPr>
          <p:nvPr/>
        </p:nvSpPr>
        <p:spPr>
          <a:xfrm>
            <a:off x="3716086" y="5414210"/>
            <a:ext cx="2280666" cy="8758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Volendo</a:t>
            </a:r>
            <a:r>
              <a:rPr lang="en-US" dirty="0" smtClean="0"/>
              <a:t> P</a:t>
            </a:r>
            <a:r>
              <a:rPr lang="it-IT" dirty="0" err="1" smtClean="0"/>
              <a:t>ossiamo</a:t>
            </a:r>
            <a:r>
              <a:rPr lang="it-IT" dirty="0" smtClean="0"/>
              <a:t> anche guardarle al microscopio..</a:t>
            </a:r>
            <a:endParaRPr lang="it-IT" dirty="0"/>
          </a:p>
        </p:txBody>
      </p:sp>
      <p:pic>
        <p:nvPicPr>
          <p:cNvPr id="13" name="Picture 12" descr="IMG_1625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r="32164"/>
          <a:stretch/>
        </p:blipFill>
        <p:spPr>
          <a:xfrm>
            <a:off x="6202947" y="4962198"/>
            <a:ext cx="1978526" cy="18958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1277909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Dove </a:t>
            </a:r>
            <a:r>
              <a:rPr lang="en-US" dirty="0" err="1" smtClean="0"/>
              <a:t>studiare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“ST scienze della terra” da pagina 16 a pagina 33</a:t>
            </a:r>
          </a:p>
          <a:p>
            <a:r>
              <a:rPr lang="en-US" dirty="0" smtClean="0"/>
              <a:t>P</a:t>
            </a:r>
            <a:r>
              <a:rPr lang="it-IT" dirty="0" err="1" smtClean="0"/>
              <a:t>rovate</a:t>
            </a:r>
            <a:r>
              <a:rPr lang="it-IT" dirty="0" smtClean="0"/>
              <a:t> a fare le verifiche sul libro a pagina 34-35-36 </a:t>
            </a:r>
          </a:p>
          <a:p>
            <a:r>
              <a:rPr lang="it-IT" dirty="0" smtClean="0"/>
              <a:t>Se volete provare a leggere le stesse cose da un altro libro:</a:t>
            </a:r>
          </a:p>
          <a:p>
            <a:r>
              <a:rPr lang="it-IT" dirty="0" smtClean="0">
                <a:hlinkClick r:id="rId2"/>
              </a:rPr>
              <a:t>http</a:t>
            </a:r>
            <a:r>
              <a:rPr lang="it-IT" dirty="0">
                <a:hlinkClick r:id="rId2"/>
              </a:rPr>
              <a:t>://ebook.scuola.zanichelli.it/lupiagloboblu/volume-minerali-e-rocce-vulcani-terremoti/la-crosta-terrestre-minerali-e-rocce/le-rocce#</a:t>
            </a:r>
            <a:r>
              <a:rPr lang="it-IT" dirty="0" smtClean="0">
                <a:hlinkClick r:id="rId2"/>
              </a:rPr>
              <a:t>27</a:t>
            </a:r>
            <a:endParaRPr lang="it-IT" dirty="0" smtClean="0"/>
          </a:p>
          <a:p>
            <a:r>
              <a:rPr lang="en-US" dirty="0" smtClean="0"/>
              <a:t>S</a:t>
            </a:r>
            <a:r>
              <a:rPr lang="it-IT" dirty="0" smtClean="0"/>
              <a:t>e infine preferite guardare un video per chiarire le idee e l’inglese è il vostro forte:</a:t>
            </a:r>
          </a:p>
          <a:p>
            <a:r>
              <a:rPr lang="nl-NL" dirty="0">
                <a:hlinkClick r:id="rId3"/>
              </a:rPr>
              <a:t>https://www.youtube.com/watch?v=</a:t>
            </a:r>
            <a:r>
              <a:rPr lang="nl-NL" dirty="0" smtClean="0">
                <a:hlinkClick r:id="rId3"/>
              </a:rPr>
              <a:t>pm6cCg_Do6k</a:t>
            </a:r>
            <a:endParaRPr lang="nl-NL" dirty="0" smtClean="0"/>
          </a:p>
          <a:p>
            <a:r>
              <a:rPr lang="nl-NL" dirty="0" smtClean="0"/>
              <a:t>Ne </a:t>
            </a:r>
            <a:r>
              <a:rPr lang="nl-NL" dirty="0" err="1" smtClean="0"/>
              <a:t>avete</a:t>
            </a:r>
            <a:r>
              <a:rPr lang="nl-NL" dirty="0" smtClean="0"/>
              <a:t> </a:t>
            </a:r>
            <a:r>
              <a:rPr lang="nl-NL" dirty="0" err="1" smtClean="0"/>
              <a:t>trovato</a:t>
            </a:r>
            <a:r>
              <a:rPr lang="nl-NL" dirty="0" smtClean="0"/>
              <a:t> </a:t>
            </a:r>
            <a:r>
              <a:rPr lang="nl-NL" dirty="0" err="1" smtClean="0"/>
              <a:t>voi</a:t>
            </a:r>
            <a:r>
              <a:rPr lang="nl-NL" dirty="0" smtClean="0"/>
              <a:t> </a:t>
            </a:r>
            <a:r>
              <a:rPr lang="nl-NL" dirty="0" err="1" smtClean="0"/>
              <a:t>uno</a:t>
            </a:r>
            <a:r>
              <a:rPr lang="nl-NL" dirty="0" smtClean="0"/>
              <a:t> </a:t>
            </a:r>
            <a:r>
              <a:rPr lang="nl-NL" dirty="0" err="1" smtClean="0"/>
              <a:t>più</a:t>
            </a:r>
            <a:r>
              <a:rPr lang="nl-NL" dirty="0" smtClean="0"/>
              <a:t> bello o </a:t>
            </a:r>
            <a:r>
              <a:rPr lang="nl-NL" dirty="0" err="1" smtClean="0"/>
              <a:t>più</a:t>
            </a:r>
            <a:r>
              <a:rPr lang="nl-NL" dirty="0" smtClean="0"/>
              <a:t> </a:t>
            </a:r>
            <a:r>
              <a:rPr lang="nl-NL" dirty="0" err="1" smtClean="0"/>
              <a:t>chiaro</a:t>
            </a:r>
            <a:r>
              <a:rPr lang="nl-NL" dirty="0" smtClean="0"/>
              <a:t>? </a:t>
            </a:r>
            <a:r>
              <a:rPr lang="en-US" dirty="0" smtClean="0"/>
              <a:t>C</a:t>
            </a:r>
            <a:r>
              <a:rPr lang="nl-NL" dirty="0" err="1" smtClean="0"/>
              <a:t>ondividetelo</a:t>
            </a:r>
            <a:r>
              <a:rPr lang="nl-NL" dirty="0" smtClean="0"/>
              <a:t> con </a:t>
            </a:r>
            <a:r>
              <a:rPr lang="nl-NL" dirty="0" err="1" smtClean="0"/>
              <a:t>gli</a:t>
            </a:r>
            <a:r>
              <a:rPr lang="nl-NL" dirty="0" smtClean="0"/>
              <a:t> </a:t>
            </a:r>
            <a:r>
              <a:rPr lang="nl-NL" dirty="0" err="1" smtClean="0"/>
              <a:t>altri</a:t>
            </a:r>
            <a:r>
              <a:rPr lang="nl-NL" dirty="0" smtClean="0"/>
              <a:t> </a:t>
            </a:r>
            <a:r>
              <a:rPr lang="nl-NL" dirty="0" err="1" smtClean="0"/>
              <a:t>magari</a:t>
            </a:r>
            <a:r>
              <a:rPr lang="nl-NL" smtClean="0"/>
              <a:t> </a:t>
            </a:r>
            <a:r>
              <a:rPr lang="nl-NL"/>
              <a:t>v</a:t>
            </a:r>
            <a:r>
              <a:rPr lang="nl-NL" smtClean="0"/>
              <a:t>ia </a:t>
            </a:r>
            <a:r>
              <a:rPr lang="nl-NL" dirty="0" err="1" smtClean="0"/>
              <a:t>facebook</a:t>
            </a:r>
            <a:r>
              <a:rPr lang="nl-NL" dirty="0" smtClean="0"/>
              <a:t> o google plus o </a:t>
            </a:r>
            <a:r>
              <a:rPr lang="nl-NL" dirty="0" err="1" smtClean="0"/>
              <a:t>twitter</a:t>
            </a:r>
            <a:r>
              <a:rPr lang="nl-NL" dirty="0" smtClean="0"/>
              <a:t>! </a:t>
            </a:r>
            <a:r>
              <a:rPr lang="en-US" dirty="0" smtClean="0"/>
              <a:t>H</a:t>
            </a:r>
            <a:r>
              <a:rPr lang="nl-NL" dirty="0" err="1" smtClean="0"/>
              <a:t>appy</a:t>
            </a:r>
            <a:r>
              <a:rPr lang="nl-NL" dirty="0" smtClean="0"/>
              <a:t> </a:t>
            </a:r>
            <a:r>
              <a:rPr lang="nl-NL" dirty="0" err="1" smtClean="0"/>
              <a:t>sharing</a:t>
            </a:r>
            <a:r>
              <a:rPr lang="nl-NL" dirty="0" smtClean="0"/>
              <a:t>! </a:t>
            </a:r>
            <a:endParaRPr lang="it-IT" dirty="0" smtClean="0"/>
          </a:p>
          <a:p>
            <a:r>
              <a:rPr lang="it-IT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145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Come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originano</a:t>
            </a:r>
            <a:r>
              <a:rPr lang="en-US" dirty="0" smtClean="0"/>
              <a:t> le </a:t>
            </a:r>
            <a:r>
              <a:rPr lang="en-US" dirty="0" err="1" smtClean="0"/>
              <a:t>rocce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000" b="0" dirty="0"/>
              <a:t>Le masse rocciose di cui è costituita la crosta si originano ed evolvono in condizioni molto varie. È possibile individuare tre </a:t>
            </a:r>
            <a:r>
              <a:rPr lang="it-IT" sz="2000" dirty="0"/>
              <a:t>principali processi litogenetici</a:t>
            </a:r>
            <a:r>
              <a:rPr lang="it-IT" sz="2000" b="0" dirty="0"/>
              <a:t>, cioè «generatori di rocce»: </a:t>
            </a:r>
          </a:p>
          <a:p>
            <a:pPr>
              <a:buFont typeface="Arial"/>
              <a:buChar char="•"/>
            </a:pPr>
            <a:r>
              <a:rPr lang="it-IT" sz="2000" b="0" dirty="0"/>
              <a:t>il processo </a:t>
            </a:r>
            <a:r>
              <a:rPr lang="it-IT" sz="2000" dirty="0"/>
              <a:t>magmatico</a:t>
            </a:r>
          </a:p>
          <a:p>
            <a:pPr>
              <a:buFont typeface="Arial"/>
              <a:buChar char="•"/>
            </a:pPr>
            <a:r>
              <a:rPr lang="it-IT" sz="2000" b="0" dirty="0"/>
              <a:t>il processo </a:t>
            </a:r>
            <a:r>
              <a:rPr lang="it-IT" sz="2000" dirty="0"/>
              <a:t>sedimentario</a:t>
            </a:r>
            <a:r>
              <a:rPr lang="it-IT" sz="2000" b="0" dirty="0"/>
              <a:t> </a:t>
            </a:r>
          </a:p>
          <a:p>
            <a:pPr>
              <a:buFont typeface="Arial"/>
              <a:buChar char="•"/>
            </a:pPr>
            <a:r>
              <a:rPr lang="it-IT" sz="2000" b="0" dirty="0"/>
              <a:t>il processo </a:t>
            </a:r>
            <a:r>
              <a:rPr lang="it-IT" sz="2000" dirty="0" smtClean="0"/>
              <a:t>metamorfico</a:t>
            </a:r>
            <a:endParaRPr lang="it-IT" sz="2000" b="0" dirty="0"/>
          </a:p>
          <a:p>
            <a:pPr marL="0" indent="0"/>
            <a:r>
              <a:rPr lang="it-IT" sz="2000" dirty="0" smtClean="0"/>
              <a:t>Fra questi tre processi c’è uno scambio di materiale continuo</a:t>
            </a:r>
            <a:r>
              <a:rPr lang="it-IT" sz="2000" b="0" dirty="0" smtClean="0"/>
              <a:t>, pertanto una roccia nella sua storia può aver attraversato o attraverserà varie volte ciascuno o più di uno di questi processi</a:t>
            </a:r>
            <a:endParaRPr lang="it-IT" sz="2000" b="0" dirty="0"/>
          </a:p>
          <a:p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858921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egnaposto piè di pagina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800"/>
              <a:t>Lupia Palmieri, Parotto, </a:t>
            </a:r>
            <a:r>
              <a:rPr lang="it-IT" sz="800" i="1"/>
              <a:t>Osservare e capire la Terra</a:t>
            </a:r>
            <a:r>
              <a:rPr lang="it-IT" sz="800"/>
              <a:t>  © Zanichelli editore 2010</a:t>
            </a:r>
            <a:endParaRPr lang="it-IT">
              <a:latin typeface="Times New Roman" charset="0"/>
            </a:endParaRPr>
          </a:p>
          <a:p>
            <a:r>
              <a:rPr lang="it-IT" sz="800"/>
              <a:t> </a:t>
            </a:r>
          </a:p>
        </p:txBody>
      </p:sp>
      <p:sp>
        <p:nvSpPr>
          <p:cNvPr id="28675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369888" y="381000"/>
            <a:ext cx="8229600" cy="914400"/>
          </a:xfrm>
        </p:spPr>
        <p:txBody>
          <a:bodyPr/>
          <a:lstStyle/>
          <a:p>
            <a:pPr marL="0" indent="0"/>
            <a:r>
              <a:rPr lang="it-IT" sz="2400" dirty="0">
                <a:latin typeface="Arial" charset="0"/>
                <a:cs typeface="ＭＳ Ｐゴシック" charset="0"/>
              </a:rPr>
              <a:t>Il ciclo </a:t>
            </a:r>
            <a:r>
              <a:rPr lang="it-IT" sz="2400" dirty="0" smtClean="0">
                <a:latin typeface="Arial" charset="0"/>
                <a:cs typeface="ＭＳ Ｐゴシック" charset="0"/>
              </a:rPr>
              <a:t>litogenetico</a:t>
            </a:r>
            <a:endParaRPr lang="it-IT" sz="2400" dirty="0">
              <a:latin typeface="Arial" charset="0"/>
              <a:cs typeface="ＭＳ Ｐゴシック" charset="0"/>
            </a:endParaRPr>
          </a:p>
        </p:txBody>
      </p:sp>
      <p:pic>
        <p:nvPicPr>
          <p:cNvPr id="28676" name="Picture 5" descr="ppt_02_01_02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83" y="1336834"/>
            <a:ext cx="8679540" cy="3684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677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2118" y="5432392"/>
            <a:ext cx="4684829" cy="548640"/>
          </a:xfrm>
        </p:spPr>
        <p:txBody>
          <a:bodyPr/>
          <a:lstStyle/>
          <a:p>
            <a:r>
              <a:rPr lang="en-US" dirty="0" smtClean="0"/>
              <a:t>Il </a:t>
            </a:r>
            <a:r>
              <a:rPr lang="en-US" dirty="0" err="1" smtClean="0"/>
              <a:t>processo</a:t>
            </a:r>
            <a:r>
              <a:rPr lang="en-US" dirty="0" smtClean="0"/>
              <a:t> </a:t>
            </a:r>
            <a:r>
              <a:rPr lang="en-US" dirty="0" err="1" smtClean="0"/>
              <a:t>magmatico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5" descr="ppt_02_01_0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78" y="524294"/>
            <a:ext cx="72009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egnaposto piè di pagina 3"/>
          <p:cNvSpPr>
            <a:spLocks noGrp="1"/>
          </p:cNvSpPr>
          <p:nvPr>
            <p:ph type="ftr" sz="quarter" idx="10"/>
          </p:nvPr>
        </p:nvSpPr>
        <p:spPr>
          <a:xfrm rot="19140000">
            <a:off x="201168" y="5870448"/>
            <a:ext cx="2176272" cy="20116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800" dirty="0"/>
              <a:t>Lupia Palmieri, </a:t>
            </a:r>
            <a:r>
              <a:rPr lang="it-IT" sz="800" dirty="0" err="1"/>
              <a:t>Parotto</a:t>
            </a:r>
            <a:r>
              <a:rPr lang="it-IT" sz="800" dirty="0"/>
              <a:t>, </a:t>
            </a:r>
            <a:r>
              <a:rPr lang="it-IT" sz="800" i="1" dirty="0"/>
              <a:t>Osservare e capire la Terra</a:t>
            </a:r>
            <a:r>
              <a:rPr lang="it-IT" sz="800" dirty="0"/>
              <a:t>  © Zanichelli editore 2010</a:t>
            </a:r>
            <a:endParaRPr lang="it-IT" dirty="0">
              <a:latin typeface="Times New Roman" charset="0"/>
            </a:endParaRPr>
          </a:p>
          <a:p>
            <a:r>
              <a:rPr lang="it-IT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5666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369888" y="247316"/>
            <a:ext cx="8229600" cy="914400"/>
          </a:xfrm>
        </p:spPr>
        <p:txBody>
          <a:bodyPr/>
          <a:lstStyle/>
          <a:p>
            <a:pPr marL="0" indent="0"/>
            <a:r>
              <a:rPr lang="it-IT" sz="2400" dirty="0">
                <a:latin typeface="Arial" charset="0"/>
                <a:cs typeface="ＭＳ Ｐゴシック" charset="0"/>
              </a:rPr>
              <a:t>Rocce magmatiche intrusive ed effusive</a:t>
            </a:r>
          </a:p>
        </p:txBody>
      </p:sp>
      <p:pic>
        <p:nvPicPr>
          <p:cNvPr id="2" name="Picture 1" descr="Screen Shot 2015-05-16 at 18.49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1716"/>
            <a:ext cx="9144000" cy="42191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69895" y="5628106"/>
            <a:ext cx="49864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Rocce intrusive (sopra) e corrispondenti rocce effusive (sotto), derivanti dallo stesso tipo di magma </a:t>
            </a:r>
          </a:p>
        </p:txBody>
      </p:sp>
    </p:spTree>
    <p:extLst>
      <p:ext uri="{BB962C8B-B14F-4D97-AF65-F5344CB8AC3E}">
        <p14:creationId xmlns:p14="http://schemas.microsoft.com/office/powerpoint/2010/main" val="493350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369888" y="167108"/>
            <a:ext cx="8229600" cy="914400"/>
          </a:xfrm>
        </p:spPr>
        <p:txBody>
          <a:bodyPr/>
          <a:lstStyle/>
          <a:p>
            <a:pPr marL="0" indent="0"/>
            <a:r>
              <a:rPr lang="it-IT" sz="2400" dirty="0">
                <a:latin typeface="Arial" charset="0"/>
                <a:cs typeface="ＭＳ Ｐゴシック" charset="0"/>
              </a:rPr>
              <a:t>Rocce magmatiche intrusive ed effusive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69895" y="5454317"/>
            <a:ext cx="49864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</a:t>
            </a:r>
            <a:r>
              <a:rPr lang="it-IT" dirty="0" err="1" smtClean="0"/>
              <a:t>ueste</a:t>
            </a:r>
            <a:r>
              <a:rPr lang="it-IT" dirty="0" smtClean="0"/>
              <a:t> sono le rocce magmatiche che abbiamo guardato insieme, sapreste dirmi quali sono effusive e quali intrusive secondo voi?</a:t>
            </a:r>
            <a:endParaRPr lang="it-I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8674" t="8967" r="8090" b="22416"/>
          <a:stretch/>
        </p:blipFill>
        <p:spPr>
          <a:xfrm rot="10800000">
            <a:off x="2125573" y="974565"/>
            <a:ext cx="4919581" cy="405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047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Formazioni</a:t>
            </a:r>
            <a:r>
              <a:rPr lang="en-US" dirty="0" smtClean="0"/>
              <a:t> </a:t>
            </a:r>
            <a:r>
              <a:rPr lang="en-US" dirty="0" err="1" smtClean="0"/>
              <a:t>rocciose</a:t>
            </a:r>
            <a:r>
              <a:rPr lang="en-US" dirty="0" smtClean="0"/>
              <a:t> </a:t>
            </a:r>
            <a:r>
              <a:rPr lang="en-US" dirty="0" err="1" smtClean="0"/>
              <a:t>magmatiche</a:t>
            </a:r>
            <a:endParaRPr lang="en-US" dirty="0"/>
          </a:p>
        </p:txBody>
      </p:sp>
      <p:pic>
        <p:nvPicPr>
          <p:cNvPr id="4" name="Content Placeholder 3" descr="Screen Shot 2015-05-16 at 18.59.13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694"/>
          <a:stretch/>
        </p:blipFill>
        <p:spPr>
          <a:xfrm>
            <a:off x="903168" y="1421470"/>
            <a:ext cx="7520940" cy="3579849"/>
          </a:xfrm>
        </p:spPr>
      </p:pic>
      <p:sp>
        <p:nvSpPr>
          <p:cNvPr id="5" name="TextBox 4"/>
          <p:cNvSpPr txBox="1"/>
          <p:nvPr/>
        </p:nvSpPr>
        <p:spPr>
          <a:xfrm>
            <a:off x="628316" y="1283368"/>
            <a:ext cx="2887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Affioramento</a:t>
            </a:r>
            <a:r>
              <a:rPr lang="en-US" dirty="0" smtClean="0"/>
              <a:t> di </a:t>
            </a:r>
            <a:r>
              <a:rPr lang="en-US" dirty="0" err="1" smtClean="0"/>
              <a:t>graniti</a:t>
            </a:r>
            <a:r>
              <a:rPr lang="en-US" dirty="0" smtClean="0"/>
              <a:t> in </a:t>
            </a:r>
            <a:r>
              <a:rPr lang="en-US" dirty="0" err="1" smtClean="0"/>
              <a:t>Sardegna</a:t>
            </a:r>
            <a:r>
              <a:rPr lang="en-US" dirty="0" smtClean="0"/>
              <a:t> </a:t>
            </a:r>
            <a:r>
              <a:rPr lang="en-US" dirty="0" err="1" smtClean="0"/>
              <a:t>lavorati</a:t>
            </a:r>
            <a:r>
              <a:rPr lang="en-US" dirty="0" smtClean="0"/>
              <a:t> poi dal </a:t>
            </a:r>
            <a:r>
              <a:rPr lang="en-US" dirty="0" err="1" smtClean="0"/>
              <a:t>vento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4621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Angles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Angles.thmx</Template>
  <TotalTime>189</TotalTime>
  <Words>1159</Words>
  <Application>Microsoft Macintosh PowerPoint</Application>
  <PresentationFormat>On-screen Show (4:3)</PresentationFormat>
  <Paragraphs>127</Paragraphs>
  <Slides>30</Slides>
  <Notes>16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Angles</vt:lpstr>
      <vt:lpstr>Le rocce</vt:lpstr>
      <vt:lpstr>Cosa sono le rocce</vt:lpstr>
      <vt:lpstr>Come osserviamo le rocce</vt:lpstr>
      <vt:lpstr>Come si originano le rocce</vt:lpstr>
      <vt:lpstr>Il ciclo litogenetico</vt:lpstr>
      <vt:lpstr>Il processo magmatico </vt:lpstr>
      <vt:lpstr>Rocce magmatiche intrusive ed effusive</vt:lpstr>
      <vt:lpstr>Rocce magmatiche intrusive ed effusive</vt:lpstr>
      <vt:lpstr>Formazioni rocciose magmatiche</vt:lpstr>
      <vt:lpstr>Formazioni rocciose magmatiche</vt:lpstr>
      <vt:lpstr>Diversi magmi diverse rocce</vt:lpstr>
      <vt:lpstr>Diversi magmi diverse rocce</vt:lpstr>
      <vt:lpstr>Diversi magmi diverse rocce</vt:lpstr>
      <vt:lpstr>Il processo sedimentario</vt:lpstr>
      <vt:lpstr>Rocce sedimentarie</vt:lpstr>
      <vt:lpstr>Rocce sedimentarie</vt:lpstr>
      <vt:lpstr>Formazioni rocciose sedimentarie</vt:lpstr>
      <vt:lpstr>Formazioni rocciose sedimentarie</vt:lpstr>
      <vt:lpstr>Formazioni rocciose sedimentarie</vt:lpstr>
      <vt:lpstr>Formazioni rocciose sedimentarie</vt:lpstr>
      <vt:lpstr>Formazioni rocciose sedimentarie</vt:lpstr>
      <vt:lpstr>Il Processo metamorfico</vt:lpstr>
      <vt:lpstr>Varie rocce metamorfiche</vt:lpstr>
      <vt:lpstr>Rocce metamorfiche</vt:lpstr>
      <vt:lpstr>Formazioni rocciose metamorfiche</vt:lpstr>
      <vt:lpstr>Il ciclo litogenetico</vt:lpstr>
      <vt:lpstr>Uno dei metodi di datazione delle rocce</vt:lpstr>
      <vt:lpstr>Le risorse minerarie</vt:lpstr>
      <vt:lpstr>Risorse minerarie</vt:lpstr>
      <vt:lpstr>Dove studiare</vt:lpstr>
    </vt:vector>
  </TitlesOfParts>
  <Company>university of padova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rocce</dc:title>
  <dc:creator>elisa corteggiani carpinelli</dc:creator>
  <cp:lastModifiedBy>elisa corteggiani carpinelli</cp:lastModifiedBy>
  <cp:revision>31</cp:revision>
  <dcterms:created xsi:type="dcterms:W3CDTF">2015-05-16T15:27:52Z</dcterms:created>
  <dcterms:modified xsi:type="dcterms:W3CDTF">2015-05-16T18:44:19Z</dcterms:modified>
</cp:coreProperties>
</file>